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412" r:id="rId2"/>
    <p:sldId id="376" r:id="rId3"/>
    <p:sldId id="377" r:id="rId4"/>
    <p:sldId id="298" r:id="rId5"/>
    <p:sldId id="300" r:id="rId6"/>
    <p:sldId id="301" r:id="rId7"/>
    <p:sldId id="410" r:id="rId8"/>
    <p:sldId id="390" r:id="rId9"/>
    <p:sldId id="303" r:id="rId10"/>
    <p:sldId id="304" r:id="rId11"/>
    <p:sldId id="305" r:id="rId12"/>
    <p:sldId id="306" r:id="rId13"/>
    <p:sldId id="312" r:id="rId14"/>
    <p:sldId id="262" r:id="rId15"/>
    <p:sldId id="391" r:id="rId16"/>
    <p:sldId id="392" r:id="rId17"/>
    <p:sldId id="394" r:id="rId18"/>
    <p:sldId id="261" r:id="rId19"/>
    <p:sldId id="263" r:id="rId20"/>
    <p:sldId id="264" r:id="rId21"/>
    <p:sldId id="266" r:id="rId22"/>
    <p:sldId id="268" r:id="rId23"/>
    <p:sldId id="270" r:id="rId24"/>
    <p:sldId id="272" r:id="rId25"/>
    <p:sldId id="273" r:id="rId26"/>
    <p:sldId id="275" r:id="rId27"/>
    <p:sldId id="276" r:id="rId28"/>
    <p:sldId id="383" r:id="rId29"/>
    <p:sldId id="296" r:id="rId30"/>
    <p:sldId id="299" r:id="rId31"/>
    <p:sldId id="397" r:id="rId32"/>
    <p:sldId id="398" r:id="rId33"/>
    <p:sldId id="395" r:id="rId34"/>
    <p:sldId id="332" r:id="rId35"/>
    <p:sldId id="399" r:id="rId36"/>
    <p:sldId id="318" r:id="rId37"/>
    <p:sldId id="333" r:id="rId38"/>
    <p:sldId id="334" r:id="rId39"/>
    <p:sldId id="411" r:id="rId40"/>
    <p:sldId id="396" r:id="rId41"/>
    <p:sldId id="260" r:id="rId42"/>
    <p:sldId id="404" r:id="rId43"/>
    <p:sldId id="280" r:id="rId44"/>
    <p:sldId id="281" r:id="rId45"/>
    <p:sldId id="279" r:id="rId46"/>
    <p:sldId id="282" r:id="rId47"/>
    <p:sldId id="283" r:id="rId48"/>
    <p:sldId id="402" r:id="rId49"/>
    <p:sldId id="403" r:id="rId50"/>
    <p:sldId id="313" r:id="rId51"/>
    <p:sldId id="314" r:id="rId52"/>
    <p:sldId id="315" r:id="rId53"/>
    <p:sldId id="286" r:id="rId54"/>
    <p:sldId id="405" r:id="rId55"/>
    <p:sldId id="393" r:id="rId56"/>
    <p:sldId id="297" r:id="rId57"/>
    <p:sldId id="406" r:id="rId58"/>
    <p:sldId id="407" r:id="rId59"/>
    <p:sldId id="320" r:id="rId60"/>
    <p:sldId id="409" r:id="rId61"/>
    <p:sldId id="408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DB3A7D-D5B2-400D-86B7-AC284AF4C4C4}" v="3" dt="2025-05-27T08:22:50.7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26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e Wang" userId="69b7a984b809f2c0" providerId="LiveId" clId="{46DB3A7D-D5B2-400D-86B7-AC284AF4C4C4}"/>
    <pc:docChg chg="custSel delSld modSld">
      <pc:chgData name="Luke Wang" userId="69b7a984b809f2c0" providerId="LiveId" clId="{46DB3A7D-D5B2-400D-86B7-AC284AF4C4C4}" dt="2025-05-27T08:22:50.765" v="82" actId="27636"/>
      <pc:docMkLst>
        <pc:docMk/>
      </pc:docMkLst>
      <pc:sldChg chg="del">
        <pc:chgData name="Luke Wang" userId="69b7a984b809f2c0" providerId="LiveId" clId="{46DB3A7D-D5B2-400D-86B7-AC284AF4C4C4}" dt="2025-05-27T08:17:11.290" v="0" actId="47"/>
        <pc:sldMkLst>
          <pc:docMk/>
          <pc:sldMk cId="1791810853" sldId="259"/>
        </pc:sldMkLst>
      </pc:sldChg>
      <pc:sldChg chg="modSp mod">
        <pc:chgData name="Luke Wang" userId="69b7a984b809f2c0" providerId="LiveId" clId="{46DB3A7D-D5B2-400D-86B7-AC284AF4C4C4}" dt="2025-05-27T08:22:50.765" v="82" actId="27636"/>
        <pc:sldMkLst>
          <pc:docMk/>
          <pc:sldMk cId="1164494129" sldId="408"/>
        </pc:sldMkLst>
        <pc:spChg chg="mod">
          <ac:chgData name="Luke Wang" userId="69b7a984b809f2c0" providerId="LiveId" clId="{46DB3A7D-D5B2-400D-86B7-AC284AF4C4C4}" dt="2025-05-27T08:22:50.765" v="82" actId="27636"/>
          <ac:spMkLst>
            <pc:docMk/>
            <pc:sldMk cId="1164494129" sldId="408"/>
            <ac:spMk id="4" creationId="{B73D5865-AC14-9983-AFCE-7CBC60AC12A2}"/>
          </ac:spMkLst>
        </pc:spChg>
      </pc:sldChg>
      <pc:sldChg chg="modSp mod">
        <pc:chgData name="Luke Wang" userId="69b7a984b809f2c0" providerId="LiveId" clId="{46DB3A7D-D5B2-400D-86B7-AC284AF4C4C4}" dt="2025-05-27T08:22:42.188" v="78"/>
        <pc:sldMkLst>
          <pc:docMk/>
          <pc:sldMk cId="2730211011" sldId="412"/>
        </pc:sldMkLst>
        <pc:spChg chg="mod">
          <ac:chgData name="Luke Wang" userId="69b7a984b809f2c0" providerId="LiveId" clId="{46DB3A7D-D5B2-400D-86B7-AC284AF4C4C4}" dt="2025-05-27T08:22:42.188" v="78"/>
          <ac:spMkLst>
            <pc:docMk/>
            <pc:sldMk cId="2730211011" sldId="412"/>
            <ac:spMk id="3" creationId="{847A4724-7386-8D08-4F9F-1269F0E6A31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7D3DB-E511-480F-B646-BAD2BDA857A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0553832-F768-41EF-BF73-674FB7FE039D}">
      <dgm:prSet/>
      <dgm:spPr/>
      <dgm:t>
        <a:bodyPr/>
        <a:lstStyle/>
        <a:p>
          <a:pPr>
            <a:lnSpc>
              <a:spcPct val="100000"/>
            </a:lnSpc>
          </a:pPr>
          <a:r>
            <a:rPr lang="zh-CN" b="1" dirty="0"/>
            <a:t>物质文化（</a:t>
          </a:r>
          <a:r>
            <a:rPr lang="en-US" b="1" dirty="0"/>
            <a:t>material culture</a:t>
          </a:r>
          <a:r>
            <a:rPr lang="zh-CN" b="1" dirty="0"/>
            <a:t>）：人类生产的所有物质性产品，包括食物生产策略、经济体系和技术</a:t>
          </a:r>
          <a:endParaRPr lang="en-US" b="1" dirty="0"/>
        </a:p>
      </dgm:t>
    </dgm:pt>
    <dgm:pt modelId="{09F38344-3A54-44D5-AC51-7F107636C4E1}" type="parTrans" cxnId="{BB8345B9-91AA-4627-A901-67716B5BCBB0}">
      <dgm:prSet/>
      <dgm:spPr/>
      <dgm:t>
        <a:bodyPr/>
        <a:lstStyle/>
        <a:p>
          <a:endParaRPr lang="en-US"/>
        </a:p>
      </dgm:t>
    </dgm:pt>
    <dgm:pt modelId="{E85EDFCC-D709-4FE2-B461-6314D8FF18B8}" type="sibTrans" cxnId="{BB8345B9-91AA-4627-A901-67716B5BCBB0}">
      <dgm:prSet/>
      <dgm:spPr/>
      <dgm:t>
        <a:bodyPr/>
        <a:lstStyle/>
        <a:p>
          <a:endParaRPr lang="en-US"/>
        </a:p>
      </dgm:t>
    </dgm:pt>
    <dgm:pt modelId="{88DC8B25-E025-43FC-B18C-41C30C34D75C}">
      <dgm:prSet/>
      <dgm:spPr/>
      <dgm:t>
        <a:bodyPr/>
        <a:lstStyle/>
        <a:p>
          <a:pPr>
            <a:lnSpc>
              <a:spcPct val="100000"/>
            </a:lnSpc>
          </a:pPr>
          <a:r>
            <a:rPr lang="zh-CN" b="1" dirty="0"/>
            <a:t>主观文化（</a:t>
          </a:r>
          <a:r>
            <a:rPr lang="en-US" b="1" dirty="0"/>
            <a:t>subjective culture</a:t>
          </a:r>
          <a:r>
            <a:rPr lang="zh-CN" b="1" dirty="0"/>
            <a:t>）：共享的信仰、价值观和观念</a:t>
          </a:r>
          <a:endParaRPr lang="en-US" b="1" dirty="0"/>
        </a:p>
      </dgm:t>
    </dgm:pt>
    <dgm:pt modelId="{89166801-579B-4D26-96AD-75B8D63172D0}" type="parTrans" cxnId="{47D215A0-0C93-4097-93AA-84910E7DDF28}">
      <dgm:prSet/>
      <dgm:spPr/>
      <dgm:t>
        <a:bodyPr/>
        <a:lstStyle/>
        <a:p>
          <a:endParaRPr lang="en-US"/>
        </a:p>
      </dgm:t>
    </dgm:pt>
    <dgm:pt modelId="{332097E8-860B-46D7-B0C6-E0273734A02B}" type="sibTrans" cxnId="{47D215A0-0C93-4097-93AA-84910E7DDF28}">
      <dgm:prSet/>
      <dgm:spPr/>
      <dgm:t>
        <a:bodyPr/>
        <a:lstStyle/>
        <a:p>
          <a:endParaRPr lang="en-US"/>
        </a:p>
      </dgm:t>
    </dgm:pt>
    <dgm:pt modelId="{CBB32146-8A86-4F14-95F5-B982045FF66E}">
      <dgm:prSet/>
      <dgm:spPr/>
      <dgm:t>
        <a:bodyPr/>
        <a:lstStyle/>
        <a:p>
          <a:pPr>
            <a:lnSpc>
              <a:spcPct val="100000"/>
            </a:lnSpc>
          </a:pPr>
          <a:r>
            <a:rPr lang="zh-CN" b="1" dirty="0"/>
            <a:t>社会文化（</a:t>
          </a:r>
          <a:r>
            <a:rPr lang="en-US" b="1" dirty="0"/>
            <a:t>social culture</a:t>
          </a:r>
          <a:r>
            <a:rPr lang="zh-CN" b="1" dirty="0"/>
            <a:t>）：所有社会制度和社会行为的共同准则</a:t>
          </a:r>
          <a:endParaRPr lang="en-US" b="1" dirty="0"/>
        </a:p>
      </dgm:t>
    </dgm:pt>
    <dgm:pt modelId="{5274BB83-D1AF-439C-9CE8-782B10DC4917}" type="parTrans" cxnId="{696F97EF-3037-4DBE-A0DA-AB86D96C8599}">
      <dgm:prSet/>
      <dgm:spPr/>
      <dgm:t>
        <a:bodyPr/>
        <a:lstStyle/>
        <a:p>
          <a:endParaRPr lang="en-US"/>
        </a:p>
      </dgm:t>
    </dgm:pt>
    <dgm:pt modelId="{A392C2A1-FC17-443A-AD90-8C2D7983CBBE}" type="sibTrans" cxnId="{696F97EF-3037-4DBE-A0DA-AB86D96C8599}">
      <dgm:prSet/>
      <dgm:spPr/>
      <dgm:t>
        <a:bodyPr/>
        <a:lstStyle/>
        <a:p>
          <a:endParaRPr lang="en-US"/>
        </a:p>
      </dgm:t>
    </dgm:pt>
    <dgm:pt modelId="{B5C4FB6C-05A7-4A4A-A4B2-8C9F9CC82150}" type="pres">
      <dgm:prSet presAssocID="{C0C7D3DB-E511-480F-B646-BAD2BDA857A1}" presName="root" presStyleCnt="0">
        <dgm:presLayoutVars>
          <dgm:dir/>
          <dgm:resizeHandles val="exact"/>
        </dgm:presLayoutVars>
      </dgm:prSet>
      <dgm:spPr/>
    </dgm:pt>
    <dgm:pt modelId="{133D911A-01FC-4F1C-AEB7-670ABD9F35E3}" type="pres">
      <dgm:prSet presAssocID="{10553832-F768-41EF-BF73-674FB7FE039D}" presName="compNode" presStyleCnt="0"/>
      <dgm:spPr/>
    </dgm:pt>
    <dgm:pt modelId="{B9DF9D4E-2A7D-43B2-8FD7-BF9A67C1A65F}" type="pres">
      <dgm:prSet presAssocID="{10553832-F768-41EF-BF73-674FB7FE039D}" presName="bgRect" presStyleLbl="bgShp" presStyleIdx="0" presStyleCnt="3"/>
      <dgm:spPr/>
    </dgm:pt>
    <dgm:pt modelId="{6F379F71-FE82-4309-979A-6533570B535D}" type="pres">
      <dgm:prSet presAssocID="{10553832-F768-41EF-BF73-674FB7FE039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EB8E12FC-1202-4384-97C4-48F0523B69E6}" type="pres">
      <dgm:prSet presAssocID="{10553832-F768-41EF-BF73-674FB7FE039D}" presName="spaceRect" presStyleCnt="0"/>
      <dgm:spPr/>
    </dgm:pt>
    <dgm:pt modelId="{3CC1FFEF-781A-43CC-80F6-F084442D44E2}" type="pres">
      <dgm:prSet presAssocID="{10553832-F768-41EF-BF73-674FB7FE039D}" presName="parTx" presStyleLbl="revTx" presStyleIdx="0" presStyleCnt="3">
        <dgm:presLayoutVars>
          <dgm:chMax val="0"/>
          <dgm:chPref val="0"/>
        </dgm:presLayoutVars>
      </dgm:prSet>
      <dgm:spPr/>
    </dgm:pt>
    <dgm:pt modelId="{E9DA06FB-0CE1-4808-9D65-2033A95FE36E}" type="pres">
      <dgm:prSet presAssocID="{E85EDFCC-D709-4FE2-B461-6314D8FF18B8}" presName="sibTrans" presStyleCnt="0"/>
      <dgm:spPr/>
    </dgm:pt>
    <dgm:pt modelId="{89805B5A-0BEB-43DA-BAD3-BEB046A01422}" type="pres">
      <dgm:prSet presAssocID="{CBB32146-8A86-4F14-95F5-B982045FF66E}" presName="compNode" presStyleCnt="0"/>
      <dgm:spPr/>
    </dgm:pt>
    <dgm:pt modelId="{C2B9AA0C-1401-4F4B-9524-0A5C21A637C5}" type="pres">
      <dgm:prSet presAssocID="{CBB32146-8A86-4F14-95F5-B982045FF66E}" presName="bgRect" presStyleLbl="bgShp" presStyleIdx="1" presStyleCnt="3"/>
      <dgm:spPr/>
    </dgm:pt>
    <dgm:pt modelId="{996D3C7B-7EFE-4AAE-8861-7F19EE7DDA19}" type="pres">
      <dgm:prSet presAssocID="{CBB32146-8A86-4F14-95F5-B982045FF66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9E71A66D-A9C7-4EFB-B115-5AC720155CE4}" type="pres">
      <dgm:prSet presAssocID="{CBB32146-8A86-4F14-95F5-B982045FF66E}" presName="spaceRect" presStyleCnt="0"/>
      <dgm:spPr/>
    </dgm:pt>
    <dgm:pt modelId="{C801FDFC-EA78-4E93-ABFB-53BEFB4C6EED}" type="pres">
      <dgm:prSet presAssocID="{CBB32146-8A86-4F14-95F5-B982045FF66E}" presName="parTx" presStyleLbl="revTx" presStyleIdx="1" presStyleCnt="3">
        <dgm:presLayoutVars>
          <dgm:chMax val="0"/>
          <dgm:chPref val="0"/>
        </dgm:presLayoutVars>
      </dgm:prSet>
      <dgm:spPr/>
    </dgm:pt>
    <dgm:pt modelId="{DA887221-AADE-40A8-9A2B-F91001B9663B}" type="pres">
      <dgm:prSet presAssocID="{A392C2A1-FC17-443A-AD90-8C2D7983CBBE}" presName="sibTrans" presStyleCnt="0"/>
      <dgm:spPr/>
    </dgm:pt>
    <dgm:pt modelId="{D7534D60-38A7-4ED9-87D8-68C84E0665F6}" type="pres">
      <dgm:prSet presAssocID="{88DC8B25-E025-43FC-B18C-41C30C34D75C}" presName="compNode" presStyleCnt="0"/>
      <dgm:spPr/>
    </dgm:pt>
    <dgm:pt modelId="{B36F2CF7-697C-4201-A725-4775866FCE4D}" type="pres">
      <dgm:prSet presAssocID="{88DC8B25-E025-43FC-B18C-41C30C34D75C}" presName="bgRect" presStyleLbl="bgShp" presStyleIdx="2" presStyleCnt="3"/>
      <dgm:spPr>
        <a:solidFill>
          <a:schemeClr val="accent4">
            <a:lumMod val="75000"/>
          </a:schemeClr>
        </a:solidFill>
      </dgm:spPr>
    </dgm:pt>
    <dgm:pt modelId="{FF4455F7-1190-42BD-B603-3D60ED45247D}" type="pres">
      <dgm:prSet presAssocID="{88DC8B25-E025-43FC-B18C-41C30C34D75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CD41CC9A-DBCB-401B-81B1-2A03B627196E}" type="pres">
      <dgm:prSet presAssocID="{88DC8B25-E025-43FC-B18C-41C30C34D75C}" presName="spaceRect" presStyleCnt="0"/>
      <dgm:spPr/>
    </dgm:pt>
    <dgm:pt modelId="{CA652565-8A1D-4417-BBE3-562B3F2651A2}" type="pres">
      <dgm:prSet presAssocID="{88DC8B25-E025-43FC-B18C-41C30C34D75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73B8008-BF97-40B3-8CD6-533D491810BC}" type="presOf" srcId="{C0C7D3DB-E511-480F-B646-BAD2BDA857A1}" destId="{B5C4FB6C-05A7-4A4A-A4B2-8C9F9CC82150}" srcOrd="0" destOrd="0" presId="urn:microsoft.com/office/officeart/2018/2/layout/IconVerticalSolidList"/>
    <dgm:cxn modelId="{29167417-0609-4EE8-94EE-3B88F8A454EB}" type="presOf" srcId="{CBB32146-8A86-4F14-95F5-B982045FF66E}" destId="{C801FDFC-EA78-4E93-ABFB-53BEFB4C6EED}" srcOrd="0" destOrd="0" presId="urn:microsoft.com/office/officeart/2018/2/layout/IconVerticalSolidList"/>
    <dgm:cxn modelId="{1EE6392B-BFA7-4E7F-B05E-F5BE1BCF49EF}" type="presOf" srcId="{10553832-F768-41EF-BF73-674FB7FE039D}" destId="{3CC1FFEF-781A-43CC-80F6-F084442D44E2}" srcOrd="0" destOrd="0" presId="urn:microsoft.com/office/officeart/2018/2/layout/IconVerticalSolidList"/>
    <dgm:cxn modelId="{E8AAB04A-D13C-4916-8DBC-6C56A3B59F79}" type="presOf" srcId="{88DC8B25-E025-43FC-B18C-41C30C34D75C}" destId="{CA652565-8A1D-4417-BBE3-562B3F2651A2}" srcOrd="0" destOrd="0" presId="urn:microsoft.com/office/officeart/2018/2/layout/IconVerticalSolidList"/>
    <dgm:cxn modelId="{47D215A0-0C93-4097-93AA-84910E7DDF28}" srcId="{C0C7D3DB-E511-480F-B646-BAD2BDA857A1}" destId="{88DC8B25-E025-43FC-B18C-41C30C34D75C}" srcOrd="2" destOrd="0" parTransId="{89166801-579B-4D26-96AD-75B8D63172D0}" sibTransId="{332097E8-860B-46D7-B0C6-E0273734A02B}"/>
    <dgm:cxn modelId="{BB8345B9-91AA-4627-A901-67716B5BCBB0}" srcId="{C0C7D3DB-E511-480F-B646-BAD2BDA857A1}" destId="{10553832-F768-41EF-BF73-674FB7FE039D}" srcOrd="0" destOrd="0" parTransId="{09F38344-3A54-44D5-AC51-7F107636C4E1}" sibTransId="{E85EDFCC-D709-4FE2-B461-6314D8FF18B8}"/>
    <dgm:cxn modelId="{696F97EF-3037-4DBE-A0DA-AB86D96C8599}" srcId="{C0C7D3DB-E511-480F-B646-BAD2BDA857A1}" destId="{CBB32146-8A86-4F14-95F5-B982045FF66E}" srcOrd="1" destOrd="0" parTransId="{5274BB83-D1AF-439C-9CE8-782B10DC4917}" sibTransId="{A392C2A1-FC17-443A-AD90-8C2D7983CBBE}"/>
    <dgm:cxn modelId="{7AD3E5FE-2EA7-40F2-9349-C0A9C6814ED5}" type="presParOf" srcId="{B5C4FB6C-05A7-4A4A-A4B2-8C9F9CC82150}" destId="{133D911A-01FC-4F1C-AEB7-670ABD9F35E3}" srcOrd="0" destOrd="0" presId="urn:microsoft.com/office/officeart/2018/2/layout/IconVerticalSolidList"/>
    <dgm:cxn modelId="{ADFBA52E-950E-4DBD-B4B4-1BB8519F97E8}" type="presParOf" srcId="{133D911A-01FC-4F1C-AEB7-670ABD9F35E3}" destId="{B9DF9D4E-2A7D-43B2-8FD7-BF9A67C1A65F}" srcOrd="0" destOrd="0" presId="urn:microsoft.com/office/officeart/2018/2/layout/IconVerticalSolidList"/>
    <dgm:cxn modelId="{CD48F211-5367-4FE8-8A1E-56C6A84EA120}" type="presParOf" srcId="{133D911A-01FC-4F1C-AEB7-670ABD9F35E3}" destId="{6F379F71-FE82-4309-979A-6533570B535D}" srcOrd="1" destOrd="0" presId="urn:microsoft.com/office/officeart/2018/2/layout/IconVerticalSolidList"/>
    <dgm:cxn modelId="{1599B591-31AC-4713-8C88-9CF9D482B665}" type="presParOf" srcId="{133D911A-01FC-4F1C-AEB7-670ABD9F35E3}" destId="{EB8E12FC-1202-4384-97C4-48F0523B69E6}" srcOrd="2" destOrd="0" presId="urn:microsoft.com/office/officeart/2018/2/layout/IconVerticalSolidList"/>
    <dgm:cxn modelId="{7EDA7C56-51F5-4FB6-9E7A-E37A57FCC1C0}" type="presParOf" srcId="{133D911A-01FC-4F1C-AEB7-670ABD9F35E3}" destId="{3CC1FFEF-781A-43CC-80F6-F084442D44E2}" srcOrd="3" destOrd="0" presId="urn:microsoft.com/office/officeart/2018/2/layout/IconVerticalSolidList"/>
    <dgm:cxn modelId="{1C06C1E6-B7B1-40DD-BA47-66F54E67E887}" type="presParOf" srcId="{B5C4FB6C-05A7-4A4A-A4B2-8C9F9CC82150}" destId="{E9DA06FB-0CE1-4808-9D65-2033A95FE36E}" srcOrd="1" destOrd="0" presId="urn:microsoft.com/office/officeart/2018/2/layout/IconVerticalSolidList"/>
    <dgm:cxn modelId="{759629A8-99F0-4DA5-BE44-DFA653BF07AB}" type="presParOf" srcId="{B5C4FB6C-05A7-4A4A-A4B2-8C9F9CC82150}" destId="{89805B5A-0BEB-43DA-BAD3-BEB046A01422}" srcOrd="2" destOrd="0" presId="urn:microsoft.com/office/officeart/2018/2/layout/IconVerticalSolidList"/>
    <dgm:cxn modelId="{A092ECDE-F267-4E45-8436-B3D160EC904B}" type="presParOf" srcId="{89805B5A-0BEB-43DA-BAD3-BEB046A01422}" destId="{C2B9AA0C-1401-4F4B-9524-0A5C21A637C5}" srcOrd="0" destOrd="0" presId="urn:microsoft.com/office/officeart/2018/2/layout/IconVerticalSolidList"/>
    <dgm:cxn modelId="{2E24C874-CCF4-4883-AF5D-5D809ECE08D3}" type="presParOf" srcId="{89805B5A-0BEB-43DA-BAD3-BEB046A01422}" destId="{996D3C7B-7EFE-4AAE-8861-7F19EE7DDA19}" srcOrd="1" destOrd="0" presId="urn:microsoft.com/office/officeart/2018/2/layout/IconVerticalSolidList"/>
    <dgm:cxn modelId="{745342E7-29E5-4037-800F-4DE3BEC04611}" type="presParOf" srcId="{89805B5A-0BEB-43DA-BAD3-BEB046A01422}" destId="{9E71A66D-A9C7-4EFB-B115-5AC720155CE4}" srcOrd="2" destOrd="0" presId="urn:microsoft.com/office/officeart/2018/2/layout/IconVerticalSolidList"/>
    <dgm:cxn modelId="{50ADD2EE-2890-4784-B15C-ED64355FEF2D}" type="presParOf" srcId="{89805B5A-0BEB-43DA-BAD3-BEB046A01422}" destId="{C801FDFC-EA78-4E93-ABFB-53BEFB4C6EED}" srcOrd="3" destOrd="0" presId="urn:microsoft.com/office/officeart/2018/2/layout/IconVerticalSolidList"/>
    <dgm:cxn modelId="{E4337B86-C8E4-4F49-A465-B32AA24BCAE6}" type="presParOf" srcId="{B5C4FB6C-05A7-4A4A-A4B2-8C9F9CC82150}" destId="{DA887221-AADE-40A8-9A2B-F91001B9663B}" srcOrd="3" destOrd="0" presId="urn:microsoft.com/office/officeart/2018/2/layout/IconVerticalSolidList"/>
    <dgm:cxn modelId="{852BC52A-F7A1-460C-BD98-9FBC5A465D5E}" type="presParOf" srcId="{B5C4FB6C-05A7-4A4A-A4B2-8C9F9CC82150}" destId="{D7534D60-38A7-4ED9-87D8-68C84E0665F6}" srcOrd="4" destOrd="0" presId="urn:microsoft.com/office/officeart/2018/2/layout/IconVerticalSolidList"/>
    <dgm:cxn modelId="{64D4BA1C-FDA9-434B-B1EE-F42B749DEAA6}" type="presParOf" srcId="{D7534D60-38A7-4ED9-87D8-68C84E0665F6}" destId="{B36F2CF7-697C-4201-A725-4775866FCE4D}" srcOrd="0" destOrd="0" presId="urn:microsoft.com/office/officeart/2018/2/layout/IconVerticalSolidList"/>
    <dgm:cxn modelId="{81258E67-CDAF-4856-ADC4-040B2E9B87E7}" type="presParOf" srcId="{D7534D60-38A7-4ED9-87D8-68C84E0665F6}" destId="{FF4455F7-1190-42BD-B603-3D60ED45247D}" srcOrd="1" destOrd="0" presId="urn:microsoft.com/office/officeart/2018/2/layout/IconVerticalSolidList"/>
    <dgm:cxn modelId="{AE19026A-CD8A-4BBF-85ED-B5414E08A198}" type="presParOf" srcId="{D7534D60-38A7-4ED9-87D8-68C84E0665F6}" destId="{CD41CC9A-DBCB-401B-81B1-2A03B627196E}" srcOrd="2" destOrd="0" presId="urn:microsoft.com/office/officeart/2018/2/layout/IconVerticalSolidList"/>
    <dgm:cxn modelId="{D1CC0874-55A0-4ACB-98DE-E05E7DAA77E2}" type="presParOf" srcId="{D7534D60-38A7-4ED9-87D8-68C84E0665F6}" destId="{CA652565-8A1D-4417-BBE3-562B3F2651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995234-2DCA-48D8-A9B3-EF045A3F7F1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B22B074-7F13-43A0-9132-DCE1EFCC03BE}">
      <dgm:prSet phldrT="[文本]"/>
      <dgm:spPr/>
      <dgm:t>
        <a:bodyPr/>
        <a:lstStyle/>
        <a:p>
          <a:r>
            <a:rPr lang="zh-CN" altLang="en-US" dirty="0"/>
            <a:t>权力距离</a:t>
          </a:r>
        </a:p>
      </dgm:t>
    </dgm:pt>
    <dgm:pt modelId="{43CA7A8B-B25D-40DB-B320-687CD8AA2D8F}" type="parTrans" cxnId="{ED1034C6-6623-43F7-91C5-7A90B778F88B}">
      <dgm:prSet/>
      <dgm:spPr/>
      <dgm:t>
        <a:bodyPr/>
        <a:lstStyle/>
        <a:p>
          <a:endParaRPr lang="zh-CN" altLang="en-US"/>
        </a:p>
      </dgm:t>
    </dgm:pt>
    <dgm:pt modelId="{AE1B368E-F3B0-4B88-BEC5-D4525EF89AB9}" type="sibTrans" cxnId="{ED1034C6-6623-43F7-91C5-7A90B778F88B}">
      <dgm:prSet/>
      <dgm:spPr/>
      <dgm:t>
        <a:bodyPr/>
        <a:lstStyle/>
        <a:p>
          <a:endParaRPr lang="zh-CN" altLang="en-US"/>
        </a:p>
      </dgm:t>
    </dgm:pt>
    <dgm:pt modelId="{CE1330D7-C040-4074-B140-F8D5A7DAF53D}">
      <dgm:prSet phldrT="[文本]"/>
      <dgm:spPr/>
      <dgm:t>
        <a:bodyPr/>
        <a:lstStyle/>
        <a:p>
          <a:r>
            <a:rPr lang="zh-CN" altLang="en-US" dirty="0"/>
            <a:t>不确定性规避</a:t>
          </a:r>
        </a:p>
      </dgm:t>
    </dgm:pt>
    <dgm:pt modelId="{B9709142-DF08-485F-A559-CFF7BB070CD0}" type="parTrans" cxnId="{FE88EB3F-642B-474A-8060-F9F8DF56A61F}">
      <dgm:prSet/>
      <dgm:spPr/>
      <dgm:t>
        <a:bodyPr/>
        <a:lstStyle/>
        <a:p>
          <a:endParaRPr lang="zh-CN" altLang="en-US"/>
        </a:p>
      </dgm:t>
    </dgm:pt>
    <dgm:pt modelId="{FD513FA3-4ADB-44CB-A9BE-9956FD8DD6DB}" type="sibTrans" cxnId="{FE88EB3F-642B-474A-8060-F9F8DF56A61F}">
      <dgm:prSet/>
      <dgm:spPr/>
      <dgm:t>
        <a:bodyPr/>
        <a:lstStyle/>
        <a:p>
          <a:endParaRPr lang="zh-CN" altLang="en-US"/>
        </a:p>
      </dgm:t>
    </dgm:pt>
    <dgm:pt modelId="{DC19D788-76B5-45CD-9C1D-9595F8F44BCF}">
      <dgm:prSet phldrT="[文本]"/>
      <dgm:spPr/>
      <dgm:t>
        <a:bodyPr/>
        <a:lstStyle/>
        <a:p>
          <a:r>
            <a:rPr lang="zh-CN" altLang="en-US" dirty="0"/>
            <a:t>个人主义</a:t>
          </a:r>
          <a:r>
            <a:rPr lang="en-US" altLang="zh-CN" dirty="0"/>
            <a:t>-</a:t>
          </a:r>
          <a:r>
            <a:rPr lang="zh-CN" altLang="en-US" dirty="0"/>
            <a:t>集体主义</a:t>
          </a:r>
        </a:p>
      </dgm:t>
    </dgm:pt>
    <dgm:pt modelId="{7D3DDD43-044E-49A4-AC43-1F9B55110791}" type="parTrans" cxnId="{C1B63C1B-9697-4881-B73C-3777C3C98EB8}">
      <dgm:prSet/>
      <dgm:spPr/>
      <dgm:t>
        <a:bodyPr/>
        <a:lstStyle/>
        <a:p>
          <a:endParaRPr lang="zh-CN" altLang="en-US"/>
        </a:p>
      </dgm:t>
    </dgm:pt>
    <dgm:pt modelId="{369C2D04-4963-4128-97E6-18E194E6B0BB}" type="sibTrans" cxnId="{C1B63C1B-9697-4881-B73C-3777C3C98EB8}">
      <dgm:prSet/>
      <dgm:spPr/>
      <dgm:t>
        <a:bodyPr/>
        <a:lstStyle/>
        <a:p>
          <a:endParaRPr lang="zh-CN" altLang="en-US"/>
        </a:p>
      </dgm:t>
    </dgm:pt>
    <dgm:pt modelId="{4D3C0813-93C0-4061-BE22-30932936B906}">
      <dgm:prSet phldrT="[文本]"/>
      <dgm:spPr/>
      <dgm:t>
        <a:bodyPr/>
        <a:lstStyle/>
        <a:p>
          <a:r>
            <a:rPr lang="zh-CN" altLang="en-US" dirty="0"/>
            <a:t>男性化</a:t>
          </a:r>
          <a:r>
            <a:rPr lang="en-US" altLang="zh-CN" dirty="0"/>
            <a:t>-</a:t>
          </a:r>
          <a:r>
            <a:rPr lang="zh-CN" altLang="en-US" dirty="0"/>
            <a:t>女性化</a:t>
          </a:r>
        </a:p>
      </dgm:t>
    </dgm:pt>
    <dgm:pt modelId="{6E507980-7EB4-4C62-B8D5-77A977D57824}" type="parTrans" cxnId="{4979E0F4-17E9-45EC-8856-E3142B4A9448}">
      <dgm:prSet/>
      <dgm:spPr/>
      <dgm:t>
        <a:bodyPr/>
        <a:lstStyle/>
        <a:p>
          <a:endParaRPr lang="zh-CN" altLang="en-US"/>
        </a:p>
      </dgm:t>
    </dgm:pt>
    <dgm:pt modelId="{FC8C6924-4671-43FC-986F-61276EB87E01}" type="sibTrans" cxnId="{4979E0F4-17E9-45EC-8856-E3142B4A9448}">
      <dgm:prSet/>
      <dgm:spPr/>
      <dgm:t>
        <a:bodyPr/>
        <a:lstStyle/>
        <a:p>
          <a:endParaRPr lang="zh-CN" altLang="en-US"/>
        </a:p>
      </dgm:t>
    </dgm:pt>
    <dgm:pt modelId="{C296AB41-3C48-40AA-B0E0-0181F93D81AE}" type="pres">
      <dgm:prSet presAssocID="{2E995234-2DCA-48D8-A9B3-EF045A3F7F19}" presName="cycle" presStyleCnt="0">
        <dgm:presLayoutVars>
          <dgm:dir/>
          <dgm:resizeHandles val="exact"/>
        </dgm:presLayoutVars>
      </dgm:prSet>
      <dgm:spPr/>
    </dgm:pt>
    <dgm:pt modelId="{BD7DEDF9-8658-4520-AEAF-9FF40ADE4DE4}" type="pres">
      <dgm:prSet presAssocID="{1B22B074-7F13-43A0-9132-DCE1EFCC03BE}" presName="node" presStyleLbl="node1" presStyleIdx="0" presStyleCnt="4">
        <dgm:presLayoutVars>
          <dgm:bulletEnabled val="1"/>
        </dgm:presLayoutVars>
      </dgm:prSet>
      <dgm:spPr/>
    </dgm:pt>
    <dgm:pt modelId="{E3BB1152-751F-4532-82F4-A3FEF73DC0B1}" type="pres">
      <dgm:prSet presAssocID="{1B22B074-7F13-43A0-9132-DCE1EFCC03BE}" presName="spNode" presStyleCnt="0"/>
      <dgm:spPr/>
    </dgm:pt>
    <dgm:pt modelId="{ED08322E-01BF-4044-A6F4-8A0CD8897253}" type="pres">
      <dgm:prSet presAssocID="{AE1B368E-F3B0-4B88-BEC5-D4525EF89AB9}" presName="sibTrans" presStyleLbl="sibTrans1D1" presStyleIdx="0" presStyleCnt="4"/>
      <dgm:spPr/>
    </dgm:pt>
    <dgm:pt modelId="{ADD2EC87-DC6D-4921-94C4-3060508AF134}" type="pres">
      <dgm:prSet presAssocID="{CE1330D7-C040-4074-B140-F8D5A7DAF53D}" presName="node" presStyleLbl="node1" presStyleIdx="1" presStyleCnt="4">
        <dgm:presLayoutVars>
          <dgm:bulletEnabled val="1"/>
        </dgm:presLayoutVars>
      </dgm:prSet>
      <dgm:spPr/>
    </dgm:pt>
    <dgm:pt modelId="{DEDFAA71-22FD-4B16-8FDF-64E9EC0F3DE2}" type="pres">
      <dgm:prSet presAssocID="{CE1330D7-C040-4074-B140-F8D5A7DAF53D}" presName="spNode" presStyleCnt="0"/>
      <dgm:spPr/>
    </dgm:pt>
    <dgm:pt modelId="{72419720-5A77-4E31-8C33-8EF1E83E579F}" type="pres">
      <dgm:prSet presAssocID="{FD513FA3-4ADB-44CB-A9BE-9956FD8DD6DB}" presName="sibTrans" presStyleLbl="sibTrans1D1" presStyleIdx="1" presStyleCnt="4"/>
      <dgm:spPr/>
    </dgm:pt>
    <dgm:pt modelId="{3785804D-2CAB-4405-A328-041DB46EFC57}" type="pres">
      <dgm:prSet presAssocID="{DC19D788-76B5-45CD-9C1D-9595F8F44BCF}" presName="node" presStyleLbl="node1" presStyleIdx="2" presStyleCnt="4">
        <dgm:presLayoutVars>
          <dgm:bulletEnabled val="1"/>
        </dgm:presLayoutVars>
      </dgm:prSet>
      <dgm:spPr/>
    </dgm:pt>
    <dgm:pt modelId="{12907B37-FA0D-45DE-A23D-CAF0463731DA}" type="pres">
      <dgm:prSet presAssocID="{DC19D788-76B5-45CD-9C1D-9595F8F44BCF}" presName="spNode" presStyleCnt="0"/>
      <dgm:spPr/>
    </dgm:pt>
    <dgm:pt modelId="{E4D57211-45E1-415A-A92C-2D18CF97D4A2}" type="pres">
      <dgm:prSet presAssocID="{369C2D04-4963-4128-97E6-18E194E6B0BB}" presName="sibTrans" presStyleLbl="sibTrans1D1" presStyleIdx="2" presStyleCnt="4"/>
      <dgm:spPr/>
    </dgm:pt>
    <dgm:pt modelId="{D1B0746B-89FF-4B82-87ED-2BF348EDF9DB}" type="pres">
      <dgm:prSet presAssocID="{4D3C0813-93C0-4061-BE22-30932936B906}" presName="node" presStyleLbl="node1" presStyleIdx="3" presStyleCnt="4">
        <dgm:presLayoutVars>
          <dgm:bulletEnabled val="1"/>
        </dgm:presLayoutVars>
      </dgm:prSet>
      <dgm:spPr/>
    </dgm:pt>
    <dgm:pt modelId="{BF5DE55C-6911-4E41-B87E-89D2E42E623D}" type="pres">
      <dgm:prSet presAssocID="{4D3C0813-93C0-4061-BE22-30932936B906}" presName="spNode" presStyleCnt="0"/>
      <dgm:spPr/>
    </dgm:pt>
    <dgm:pt modelId="{4E70D819-7941-4939-AE01-56903DAFA4ED}" type="pres">
      <dgm:prSet presAssocID="{FC8C6924-4671-43FC-986F-61276EB87E01}" presName="sibTrans" presStyleLbl="sibTrans1D1" presStyleIdx="3" presStyleCnt="4"/>
      <dgm:spPr/>
    </dgm:pt>
  </dgm:ptLst>
  <dgm:cxnLst>
    <dgm:cxn modelId="{ECE37F00-4F3D-4582-875B-723834E74999}" type="presOf" srcId="{2E995234-2DCA-48D8-A9B3-EF045A3F7F19}" destId="{C296AB41-3C48-40AA-B0E0-0181F93D81AE}" srcOrd="0" destOrd="0" presId="urn:microsoft.com/office/officeart/2005/8/layout/cycle6"/>
    <dgm:cxn modelId="{F03F7303-A43D-44A4-A88C-D57344DC10C1}" type="presOf" srcId="{369C2D04-4963-4128-97E6-18E194E6B0BB}" destId="{E4D57211-45E1-415A-A92C-2D18CF97D4A2}" srcOrd="0" destOrd="0" presId="urn:microsoft.com/office/officeart/2005/8/layout/cycle6"/>
    <dgm:cxn modelId="{C7E3680A-DCDD-4CBB-BC30-538D49A0DC84}" type="presOf" srcId="{1B22B074-7F13-43A0-9132-DCE1EFCC03BE}" destId="{BD7DEDF9-8658-4520-AEAF-9FF40ADE4DE4}" srcOrd="0" destOrd="0" presId="urn:microsoft.com/office/officeart/2005/8/layout/cycle6"/>
    <dgm:cxn modelId="{B30EDD11-4EC1-45E5-9A4D-8C2EE17FB0D4}" type="presOf" srcId="{DC19D788-76B5-45CD-9C1D-9595F8F44BCF}" destId="{3785804D-2CAB-4405-A328-041DB46EFC57}" srcOrd="0" destOrd="0" presId="urn:microsoft.com/office/officeart/2005/8/layout/cycle6"/>
    <dgm:cxn modelId="{C1B63C1B-9697-4881-B73C-3777C3C98EB8}" srcId="{2E995234-2DCA-48D8-A9B3-EF045A3F7F19}" destId="{DC19D788-76B5-45CD-9C1D-9595F8F44BCF}" srcOrd="2" destOrd="0" parTransId="{7D3DDD43-044E-49A4-AC43-1F9B55110791}" sibTransId="{369C2D04-4963-4128-97E6-18E194E6B0BB}"/>
    <dgm:cxn modelId="{FE88EB3F-642B-474A-8060-F9F8DF56A61F}" srcId="{2E995234-2DCA-48D8-A9B3-EF045A3F7F19}" destId="{CE1330D7-C040-4074-B140-F8D5A7DAF53D}" srcOrd="1" destOrd="0" parTransId="{B9709142-DF08-485F-A559-CFF7BB070CD0}" sibTransId="{FD513FA3-4ADB-44CB-A9BE-9956FD8DD6DB}"/>
    <dgm:cxn modelId="{794F65A3-82FD-4DBA-BF2C-0587BBF3BB88}" type="presOf" srcId="{CE1330D7-C040-4074-B140-F8D5A7DAF53D}" destId="{ADD2EC87-DC6D-4921-94C4-3060508AF134}" srcOrd="0" destOrd="0" presId="urn:microsoft.com/office/officeart/2005/8/layout/cycle6"/>
    <dgm:cxn modelId="{29C1DDA7-D24B-4922-9735-A200D98C3818}" type="presOf" srcId="{FC8C6924-4671-43FC-986F-61276EB87E01}" destId="{4E70D819-7941-4939-AE01-56903DAFA4ED}" srcOrd="0" destOrd="0" presId="urn:microsoft.com/office/officeart/2005/8/layout/cycle6"/>
    <dgm:cxn modelId="{E1117EBD-2361-4B57-8EC0-CBEC3C2F09A8}" type="presOf" srcId="{FD513FA3-4ADB-44CB-A9BE-9956FD8DD6DB}" destId="{72419720-5A77-4E31-8C33-8EF1E83E579F}" srcOrd="0" destOrd="0" presId="urn:microsoft.com/office/officeart/2005/8/layout/cycle6"/>
    <dgm:cxn modelId="{9F5DAEBD-C414-407F-818B-93E067CC9449}" type="presOf" srcId="{AE1B368E-F3B0-4B88-BEC5-D4525EF89AB9}" destId="{ED08322E-01BF-4044-A6F4-8A0CD8897253}" srcOrd="0" destOrd="0" presId="urn:microsoft.com/office/officeart/2005/8/layout/cycle6"/>
    <dgm:cxn modelId="{ED1034C6-6623-43F7-91C5-7A90B778F88B}" srcId="{2E995234-2DCA-48D8-A9B3-EF045A3F7F19}" destId="{1B22B074-7F13-43A0-9132-DCE1EFCC03BE}" srcOrd="0" destOrd="0" parTransId="{43CA7A8B-B25D-40DB-B320-687CD8AA2D8F}" sibTransId="{AE1B368E-F3B0-4B88-BEC5-D4525EF89AB9}"/>
    <dgm:cxn modelId="{4979E0F4-17E9-45EC-8856-E3142B4A9448}" srcId="{2E995234-2DCA-48D8-A9B3-EF045A3F7F19}" destId="{4D3C0813-93C0-4061-BE22-30932936B906}" srcOrd="3" destOrd="0" parTransId="{6E507980-7EB4-4C62-B8D5-77A977D57824}" sibTransId="{FC8C6924-4671-43FC-986F-61276EB87E01}"/>
    <dgm:cxn modelId="{C35688FB-E045-4C41-A297-6D0491886757}" type="presOf" srcId="{4D3C0813-93C0-4061-BE22-30932936B906}" destId="{D1B0746B-89FF-4B82-87ED-2BF348EDF9DB}" srcOrd="0" destOrd="0" presId="urn:microsoft.com/office/officeart/2005/8/layout/cycle6"/>
    <dgm:cxn modelId="{C5BC527A-BCF3-40EA-A860-984DBD558C22}" type="presParOf" srcId="{C296AB41-3C48-40AA-B0E0-0181F93D81AE}" destId="{BD7DEDF9-8658-4520-AEAF-9FF40ADE4DE4}" srcOrd="0" destOrd="0" presId="urn:microsoft.com/office/officeart/2005/8/layout/cycle6"/>
    <dgm:cxn modelId="{5394A907-9E31-4694-B776-63DC287683F7}" type="presParOf" srcId="{C296AB41-3C48-40AA-B0E0-0181F93D81AE}" destId="{E3BB1152-751F-4532-82F4-A3FEF73DC0B1}" srcOrd="1" destOrd="0" presId="urn:microsoft.com/office/officeart/2005/8/layout/cycle6"/>
    <dgm:cxn modelId="{93FF70A1-3897-48A3-A464-4CA3500580F7}" type="presParOf" srcId="{C296AB41-3C48-40AA-B0E0-0181F93D81AE}" destId="{ED08322E-01BF-4044-A6F4-8A0CD8897253}" srcOrd="2" destOrd="0" presId="urn:microsoft.com/office/officeart/2005/8/layout/cycle6"/>
    <dgm:cxn modelId="{95A411D5-7FCF-4B41-B1A6-1B27059BE14C}" type="presParOf" srcId="{C296AB41-3C48-40AA-B0E0-0181F93D81AE}" destId="{ADD2EC87-DC6D-4921-94C4-3060508AF134}" srcOrd="3" destOrd="0" presId="urn:microsoft.com/office/officeart/2005/8/layout/cycle6"/>
    <dgm:cxn modelId="{31A4F82A-46EE-4A81-8C63-D98BCD49E6DB}" type="presParOf" srcId="{C296AB41-3C48-40AA-B0E0-0181F93D81AE}" destId="{DEDFAA71-22FD-4B16-8FDF-64E9EC0F3DE2}" srcOrd="4" destOrd="0" presId="urn:microsoft.com/office/officeart/2005/8/layout/cycle6"/>
    <dgm:cxn modelId="{CAAE0048-ADB5-4C3C-98F1-DEDDDA65BA82}" type="presParOf" srcId="{C296AB41-3C48-40AA-B0E0-0181F93D81AE}" destId="{72419720-5A77-4E31-8C33-8EF1E83E579F}" srcOrd="5" destOrd="0" presId="urn:microsoft.com/office/officeart/2005/8/layout/cycle6"/>
    <dgm:cxn modelId="{9EB136A6-AC64-4B02-9EEA-6ECAF82AA3E8}" type="presParOf" srcId="{C296AB41-3C48-40AA-B0E0-0181F93D81AE}" destId="{3785804D-2CAB-4405-A328-041DB46EFC57}" srcOrd="6" destOrd="0" presId="urn:microsoft.com/office/officeart/2005/8/layout/cycle6"/>
    <dgm:cxn modelId="{CC75A133-D7D8-404B-8955-4DFFC048875D}" type="presParOf" srcId="{C296AB41-3C48-40AA-B0E0-0181F93D81AE}" destId="{12907B37-FA0D-45DE-A23D-CAF0463731DA}" srcOrd="7" destOrd="0" presId="urn:microsoft.com/office/officeart/2005/8/layout/cycle6"/>
    <dgm:cxn modelId="{908694F4-E790-4524-A3EA-7F50A0D75965}" type="presParOf" srcId="{C296AB41-3C48-40AA-B0E0-0181F93D81AE}" destId="{E4D57211-45E1-415A-A92C-2D18CF97D4A2}" srcOrd="8" destOrd="0" presId="urn:microsoft.com/office/officeart/2005/8/layout/cycle6"/>
    <dgm:cxn modelId="{887E13ED-E395-42C0-BB50-A3E6A2256459}" type="presParOf" srcId="{C296AB41-3C48-40AA-B0E0-0181F93D81AE}" destId="{D1B0746B-89FF-4B82-87ED-2BF348EDF9DB}" srcOrd="9" destOrd="0" presId="urn:microsoft.com/office/officeart/2005/8/layout/cycle6"/>
    <dgm:cxn modelId="{96426799-60D0-411F-8D5B-1AC8D1BE0807}" type="presParOf" srcId="{C296AB41-3C48-40AA-B0E0-0181F93D81AE}" destId="{BF5DE55C-6911-4E41-B87E-89D2E42E623D}" srcOrd="10" destOrd="0" presId="urn:microsoft.com/office/officeart/2005/8/layout/cycle6"/>
    <dgm:cxn modelId="{FA69F243-BD24-4BD2-938E-775F7B2B12D1}" type="presParOf" srcId="{C296AB41-3C48-40AA-B0E0-0181F93D81AE}" destId="{4E70D819-7941-4939-AE01-56903DAFA4ED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F9D4E-2A7D-43B2-8FD7-BF9A67C1A65F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79F71-FE82-4309-979A-6533570B535D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C1FFEF-781A-43CC-80F6-F084442D44E2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b="1" kern="1200" dirty="0"/>
            <a:t>物质文化（</a:t>
          </a:r>
          <a:r>
            <a:rPr lang="en-US" sz="2100" b="1" kern="1200" dirty="0"/>
            <a:t>material culture</a:t>
          </a:r>
          <a:r>
            <a:rPr lang="zh-CN" sz="2100" b="1" kern="1200" dirty="0"/>
            <a:t>）：人类生产的所有物质性产品，包括食物生产策略、经济体系和技术</a:t>
          </a:r>
          <a:endParaRPr lang="en-US" sz="2100" b="1" kern="1200" dirty="0"/>
        </a:p>
      </dsp:txBody>
      <dsp:txXfrm>
        <a:off x="1941716" y="718"/>
        <a:ext cx="4571887" cy="1681139"/>
      </dsp:txXfrm>
    </dsp:sp>
    <dsp:sp modelId="{C2B9AA0C-1401-4F4B-9524-0A5C21A637C5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6D3C7B-7EFE-4AAE-8861-7F19EE7DDA19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01FDFC-EA78-4E93-ABFB-53BEFB4C6EED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b="1" kern="1200" dirty="0"/>
            <a:t>社会文化（</a:t>
          </a:r>
          <a:r>
            <a:rPr lang="en-US" sz="2100" b="1" kern="1200" dirty="0"/>
            <a:t>social culture</a:t>
          </a:r>
          <a:r>
            <a:rPr lang="zh-CN" sz="2100" b="1" kern="1200" dirty="0"/>
            <a:t>）：所有社会制度和社会行为的共同准则</a:t>
          </a:r>
          <a:endParaRPr lang="en-US" sz="2100" b="1" kern="1200" dirty="0"/>
        </a:p>
      </dsp:txBody>
      <dsp:txXfrm>
        <a:off x="1941716" y="2102143"/>
        <a:ext cx="4571887" cy="1681139"/>
      </dsp:txXfrm>
    </dsp:sp>
    <dsp:sp modelId="{B36F2CF7-697C-4201-A725-4775866FCE4D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455F7-1190-42BD-B603-3D60ED45247D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52565-8A1D-4417-BBE3-562B3F2651A2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b="1" kern="1200" dirty="0"/>
            <a:t>主观文化（</a:t>
          </a:r>
          <a:r>
            <a:rPr lang="en-US" sz="2100" b="1" kern="1200" dirty="0"/>
            <a:t>subjective culture</a:t>
          </a:r>
          <a:r>
            <a:rPr lang="zh-CN" sz="2100" b="1" kern="1200" dirty="0"/>
            <a:t>）：共享的信仰、价值观和观念</a:t>
          </a:r>
          <a:endParaRPr lang="en-US" sz="2100" b="1" kern="1200" dirty="0"/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DEDF9-8658-4520-AEAF-9FF40ADE4DE4}">
      <dsp:nvSpPr>
        <dsp:cNvPr id="0" name=""/>
        <dsp:cNvSpPr/>
      </dsp:nvSpPr>
      <dsp:spPr>
        <a:xfrm>
          <a:off x="3443324" y="419"/>
          <a:ext cx="1609650" cy="10462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权力距离</a:t>
          </a:r>
        </a:p>
      </dsp:txBody>
      <dsp:txXfrm>
        <a:off x="3494399" y="51494"/>
        <a:ext cx="1507500" cy="944122"/>
      </dsp:txXfrm>
    </dsp:sp>
    <dsp:sp modelId="{ED08322E-01BF-4044-A6F4-8A0CD8897253}">
      <dsp:nvSpPr>
        <dsp:cNvPr id="0" name=""/>
        <dsp:cNvSpPr/>
      </dsp:nvSpPr>
      <dsp:spPr>
        <a:xfrm>
          <a:off x="2519572" y="523556"/>
          <a:ext cx="3457154" cy="3457154"/>
        </a:xfrm>
        <a:custGeom>
          <a:avLst/>
          <a:gdLst/>
          <a:ahLst/>
          <a:cxnLst/>
          <a:rect l="0" t="0" r="0" b="0"/>
          <a:pathLst>
            <a:path>
              <a:moveTo>
                <a:pt x="2544997" y="204950"/>
              </a:moveTo>
              <a:arcTo wR="1728577" hR="1728577" stAng="17891052" swAng="262586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D2EC87-DC6D-4921-94C4-3060508AF134}">
      <dsp:nvSpPr>
        <dsp:cNvPr id="0" name=""/>
        <dsp:cNvSpPr/>
      </dsp:nvSpPr>
      <dsp:spPr>
        <a:xfrm>
          <a:off x="5171901" y="1728997"/>
          <a:ext cx="1609650" cy="10462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不确定性规避</a:t>
          </a:r>
        </a:p>
      </dsp:txBody>
      <dsp:txXfrm>
        <a:off x="5222976" y="1780072"/>
        <a:ext cx="1507500" cy="944122"/>
      </dsp:txXfrm>
    </dsp:sp>
    <dsp:sp modelId="{72419720-5A77-4E31-8C33-8EF1E83E579F}">
      <dsp:nvSpPr>
        <dsp:cNvPr id="0" name=""/>
        <dsp:cNvSpPr/>
      </dsp:nvSpPr>
      <dsp:spPr>
        <a:xfrm>
          <a:off x="2519572" y="523556"/>
          <a:ext cx="3457154" cy="3457154"/>
        </a:xfrm>
        <a:custGeom>
          <a:avLst/>
          <a:gdLst/>
          <a:ahLst/>
          <a:cxnLst/>
          <a:rect l="0" t="0" r="0" b="0"/>
          <a:pathLst>
            <a:path>
              <a:moveTo>
                <a:pt x="3372072" y="2264210"/>
              </a:moveTo>
              <a:arcTo wR="1728577" hR="1728577" stAng="1083083" swAng="262586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85804D-2CAB-4405-A328-041DB46EFC57}">
      <dsp:nvSpPr>
        <dsp:cNvPr id="0" name=""/>
        <dsp:cNvSpPr/>
      </dsp:nvSpPr>
      <dsp:spPr>
        <a:xfrm>
          <a:off x="3443324" y="3457574"/>
          <a:ext cx="1609650" cy="10462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个人主义</a:t>
          </a:r>
          <a:r>
            <a:rPr lang="en-US" altLang="zh-CN" sz="2300" kern="1200" dirty="0"/>
            <a:t>-</a:t>
          </a:r>
          <a:r>
            <a:rPr lang="zh-CN" altLang="en-US" sz="2300" kern="1200" dirty="0"/>
            <a:t>集体主义</a:t>
          </a:r>
        </a:p>
      </dsp:txBody>
      <dsp:txXfrm>
        <a:off x="3494399" y="3508649"/>
        <a:ext cx="1507500" cy="944122"/>
      </dsp:txXfrm>
    </dsp:sp>
    <dsp:sp modelId="{E4D57211-45E1-415A-A92C-2D18CF97D4A2}">
      <dsp:nvSpPr>
        <dsp:cNvPr id="0" name=""/>
        <dsp:cNvSpPr/>
      </dsp:nvSpPr>
      <dsp:spPr>
        <a:xfrm>
          <a:off x="2519572" y="523556"/>
          <a:ext cx="3457154" cy="3457154"/>
        </a:xfrm>
        <a:custGeom>
          <a:avLst/>
          <a:gdLst/>
          <a:ahLst/>
          <a:cxnLst/>
          <a:rect l="0" t="0" r="0" b="0"/>
          <a:pathLst>
            <a:path>
              <a:moveTo>
                <a:pt x="912156" y="3252203"/>
              </a:moveTo>
              <a:arcTo wR="1728577" hR="1728577" stAng="7091052" swAng="262586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B0746B-89FF-4B82-87ED-2BF348EDF9DB}">
      <dsp:nvSpPr>
        <dsp:cNvPr id="0" name=""/>
        <dsp:cNvSpPr/>
      </dsp:nvSpPr>
      <dsp:spPr>
        <a:xfrm>
          <a:off x="1714747" y="1728997"/>
          <a:ext cx="1609650" cy="10462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男性化</a:t>
          </a:r>
          <a:r>
            <a:rPr lang="en-US" altLang="zh-CN" sz="2300" kern="1200" dirty="0"/>
            <a:t>-</a:t>
          </a:r>
          <a:r>
            <a:rPr lang="zh-CN" altLang="en-US" sz="2300" kern="1200" dirty="0"/>
            <a:t>女性化</a:t>
          </a:r>
        </a:p>
      </dsp:txBody>
      <dsp:txXfrm>
        <a:off x="1765822" y="1780072"/>
        <a:ext cx="1507500" cy="944122"/>
      </dsp:txXfrm>
    </dsp:sp>
    <dsp:sp modelId="{4E70D819-7941-4939-AE01-56903DAFA4ED}">
      <dsp:nvSpPr>
        <dsp:cNvPr id="0" name=""/>
        <dsp:cNvSpPr/>
      </dsp:nvSpPr>
      <dsp:spPr>
        <a:xfrm>
          <a:off x="2519572" y="523556"/>
          <a:ext cx="3457154" cy="3457154"/>
        </a:xfrm>
        <a:custGeom>
          <a:avLst/>
          <a:gdLst/>
          <a:ahLst/>
          <a:cxnLst/>
          <a:rect l="0" t="0" r="0" b="0"/>
          <a:pathLst>
            <a:path>
              <a:moveTo>
                <a:pt x="85082" y="1192943"/>
              </a:moveTo>
              <a:arcTo wR="1728577" hR="1728577" stAng="11883083" swAng="262586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FE4F2-089B-406B-B152-80354EE44581}" type="datetimeFigureOut">
              <a:rPr lang="zh-CN" altLang="en-US" smtClean="0"/>
              <a:t>2025/5/27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669E3-28EA-4CB8-953F-136AAB7BA8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111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0D9BA5-0D4D-473F-99F3-B19F1A977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8D3E44-FEDA-48FA-8C19-E48112FAB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0B6D4D-7B0F-473B-9802-2D4AD5B6C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CAFBA-2CA3-4FFB-A6BD-F3E9E68A663E}" type="datetime1">
              <a:rPr lang="zh-CN" altLang="en-US" smtClean="0"/>
              <a:t>2025/5/27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56B5C6-5AD8-4F5C-B3B2-A8414E53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5F7A06-902D-4807-B8D0-8BD18A335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018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095830-EF46-4702-9488-A91E052F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F74F71-2534-4040-BF37-347A6AE6F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878344-92F2-46F3-905C-3CEC35187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781-8DD7-4C90-B630-BB96ADAB133C}" type="datetime1">
              <a:rPr lang="zh-CN" altLang="en-US" smtClean="0"/>
              <a:t>2025/5/27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BFB543-ADDE-4DE7-8E15-C6BA16043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BCBCC1-860C-4F64-8FDC-8F4843E9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86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124238-01C7-40C3-B145-BFEEF20437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E8C18E-24E3-49A8-90AA-FC1E355EE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F67EC8-4DEF-4959-B86A-4491D2CF2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D5C59-4435-4F44-9ED0-2778496C854B}" type="datetime1">
              <a:rPr lang="zh-CN" altLang="en-US" smtClean="0"/>
              <a:t>2025/5/27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59A00E-C0F0-4262-96F3-86E3D2411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DB3FD6-26C5-4AF5-9F2B-0EDCFBE31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66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C7F86C-583B-4831-B1A7-0B3A46F6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E4F7B-D60A-4191-8301-D0584FE5C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1C4306-9900-4F31-ABE5-F1551AA68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4D06-2BA1-43BC-9DD6-77A620A7E093}" type="datetime1">
              <a:rPr lang="zh-CN" altLang="en-US" smtClean="0"/>
              <a:t>2025/5/27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8D4CC3-39B2-4185-954D-3461D545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DA1FF9-7DE2-4E7B-81B4-4095B34C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45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8AC00-5899-49A0-8FD1-7417B14E8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B4F386-7EFB-49CB-9406-18778F99B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5E6C6A-9887-479A-AEE0-869886CBD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3EB6-6987-4EEE-A8EF-6BA8BE963F73}" type="datetime1">
              <a:rPr lang="zh-CN" altLang="en-US" smtClean="0"/>
              <a:t>2025/5/27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8BA56A-065D-4FE8-B04E-215C10993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CC0519-0163-4575-AEEE-9A239EB5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647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ADB9C-8EF6-4906-AC48-A297B000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9FCAC-73B2-4B5B-87BF-036B34AAA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80B37A-7869-42F5-8665-D6D604B5D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DD4A29-6698-48BF-B630-BF92285E6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24D7-90DD-4551-B02A-94FE33F3412A}" type="datetime1">
              <a:rPr lang="zh-CN" altLang="en-US" smtClean="0"/>
              <a:t>2025/5/27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F916AB-5E9F-45D9-A7BA-AE4B5ABC8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B9CF35-E87B-4925-AE18-DC82EF7CB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813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AE337-7E37-4F1C-B6E1-9AF08779C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0594F5-AD35-44AE-B286-7F15551CE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EFF35A-13FA-4749-AB34-FC9C83184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2A16C8-956D-4FE3-8875-81259E3EC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7A9736-ABB7-4806-B89D-B9BE1C050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4615D1-D0C8-4CE1-86AC-2096D621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8752-5C50-4C9E-8A69-C642F76A4D90}" type="datetime1">
              <a:rPr lang="zh-CN" altLang="en-US" smtClean="0"/>
              <a:t>2025/5/27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B1AA61-C768-46AA-8956-B4B54B71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391FA8-1A71-4034-9991-042AD04C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3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E569ED-9C07-48B5-AA14-B9CCA036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0F7694-2961-408C-9781-CC147F84E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74EF-9DEB-4702-9881-F20031EAF13C}" type="datetime1">
              <a:rPr lang="zh-CN" altLang="en-US" smtClean="0"/>
              <a:t>2025/5/27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E81C4C-0840-4570-A41E-D8F4F72D4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7F9796-401F-492F-BD93-0674F831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95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2787CA-74FD-4435-B29B-7658868F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FED7-8CA5-42C3-8937-A547569C51F0}" type="datetime1">
              <a:rPr lang="zh-CN" altLang="en-US" smtClean="0"/>
              <a:t>2025/5/27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07D8EA2-DE49-4853-A520-DA10408C4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78FFDA-0C3F-4962-94D8-19A4FABB5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14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A9177-2FC4-42F6-8E0C-0CABD1955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DF91D0-9C16-43C7-A96D-152792063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F9FC48-D8E6-4AF3-88E0-BF20E4082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913DB7-4566-4ECE-B47C-4004BB26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CC74A-E5F1-4CF9-BA3E-F3B8A9868B31}" type="datetime1">
              <a:rPr lang="zh-CN" altLang="en-US" smtClean="0"/>
              <a:t>2025/5/27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3CF71F-794D-45C6-8556-2D314AE25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669B89-C418-4A20-9AE6-8F4BCD92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244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6AD25-89CF-40CE-BBB4-96E327A9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8B39DE-C7D8-4744-922C-390DB094C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489030-35F3-43D9-9AA8-B39539997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582004-C692-4250-A5E2-FBF23FDCC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4F6D-C1C9-4C2D-B0BD-85626987FFFE}" type="datetime1">
              <a:rPr lang="zh-CN" altLang="en-US" smtClean="0"/>
              <a:t>2025/5/27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76ADB6-538E-4ED8-8ED3-1EB3C6C9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9FC797-9067-465E-9C48-5F215B51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3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40D866B-1C9D-4361-9377-F272DD0A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E636DA-AC56-4558-9325-2C57507D1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A32F5C-1544-4C5B-ABA0-746C3B591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608E1-FCE7-4DE7-8D9A-54900FE21276}" type="datetime1">
              <a:rPr lang="zh-CN" altLang="en-US" smtClean="0"/>
              <a:t>2025/5/27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5CB014-793F-4FC4-B4FB-2B6F435A0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19E256-30BC-41D8-B078-B67032940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3C356-9B13-4C38-BE67-8A18824FE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80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A4724-7386-8D08-4F9F-1269F0E6A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1481"/>
            <a:ext cx="10515600" cy="5515482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期末安排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人格分析小论文（</a:t>
            </a:r>
            <a:r>
              <a:rPr lang="en-US" altLang="zh-CN" dirty="0"/>
              <a:t>35%</a:t>
            </a:r>
            <a:r>
              <a:rPr lang="zh-CN" altLang="en-US" dirty="0"/>
              <a:t>）：基于课堂所学知识，分析你自己或某个熟人的人格特点，</a:t>
            </a:r>
            <a:r>
              <a:rPr lang="en-US" altLang="zh-CN" dirty="0"/>
              <a:t>3000</a:t>
            </a:r>
            <a:r>
              <a:rPr lang="zh-CN" altLang="en-US" dirty="0"/>
              <a:t>字以下，</a:t>
            </a:r>
            <a:r>
              <a:rPr lang="zh-CN" altLang="en-US" sz="2800" dirty="0"/>
              <a:t>第</a:t>
            </a:r>
            <a:r>
              <a:rPr lang="en-US" altLang="zh-CN" sz="2800" dirty="0"/>
              <a:t>17</a:t>
            </a:r>
            <a:r>
              <a:rPr lang="zh-CN" altLang="en-US" sz="2800" dirty="0"/>
              <a:t>周周日</a:t>
            </a:r>
            <a:r>
              <a:rPr lang="en-US" altLang="zh-CN" sz="2800" dirty="0"/>
              <a:t>(6</a:t>
            </a:r>
            <a:r>
              <a:rPr lang="zh-CN" altLang="en-US" sz="2800" dirty="0"/>
              <a:t>月</a:t>
            </a:r>
            <a:r>
              <a:rPr lang="en-US" altLang="zh-CN" sz="2800" dirty="0"/>
              <a:t>15</a:t>
            </a:r>
            <a:r>
              <a:rPr lang="zh-CN" altLang="en-US" sz="2800" dirty="0"/>
              <a:t>日）晚</a:t>
            </a:r>
            <a:r>
              <a:rPr lang="en-US" altLang="zh-CN" sz="2800" dirty="0"/>
              <a:t>12</a:t>
            </a:r>
            <a:r>
              <a:rPr lang="zh-CN" altLang="en-US" sz="2800" dirty="0"/>
              <a:t>：</a:t>
            </a:r>
            <a:r>
              <a:rPr lang="en-US" altLang="zh-CN" sz="2800" dirty="0"/>
              <a:t>00</a:t>
            </a:r>
            <a:r>
              <a:rPr lang="zh-CN" altLang="en-US" sz="2800" dirty="0"/>
              <a:t>前网络学堂提交</a:t>
            </a:r>
            <a:r>
              <a:rPr lang="zh-CN" altLang="en-US" b="1" dirty="0">
                <a:solidFill>
                  <a:srgbClr val="FF0000"/>
                </a:solidFill>
              </a:rPr>
              <a:t>（毕业班同学请在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zh-CN" altLang="en-US" b="1" dirty="0">
                <a:solidFill>
                  <a:srgbClr val="FF0000"/>
                </a:solidFill>
              </a:rPr>
              <a:t>月</a:t>
            </a:r>
            <a:r>
              <a:rPr lang="en-US" altLang="zh-CN" b="1" dirty="0">
                <a:solidFill>
                  <a:srgbClr val="FF0000"/>
                </a:solidFill>
              </a:rPr>
              <a:t>13</a:t>
            </a:r>
            <a:r>
              <a:rPr lang="zh-CN" altLang="en-US" b="1" dirty="0">
                <a:solidFill>
                  <a:srgbClr val="FF0000"/>
                </a:solidFill>
              </a:rPr>
              <a:t>日晚</a:t>
            </a:r>
            <a:r>
              <a:rPr lang="en-US" altLang="zh-CN" b="1" dirty="0">
                <a:solidFill>
                  <a:srgbClr val="FF0000"/>
                </a:solidFill>
              </a:rPr>
              <a:t>12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b="1" dirty="0">
                <a:solidFill>
                  <a:srgbClr val="FF0000"/>
                </a:solidFill>
              </a:rPr>
              <a:t>00</a:t>
            </a:r>
            <a:r>
              <a:rPr lang="zh-CN" altLang="en-US" b="1" dirty="0">
                <a:solidFill>
                  <a:srgbClr val="FF0000"/>
                </a:solidFill>
              </a:rPr>
              <a:t>前提交）</a:t>
            </a:r>
            <a:endParaRPr lang="zh-CN" altLang="en-US" sz="2800" dirty="0"/>
          </a:p>
          <a:p>
            <a:endParaRPr lang="en-US" altLang="zh-CN" dirty="0"/>
          </a:p>
          <a:p>
            <a:r>
              <a:rPr lang="zh-CN" altLang="en-US" dirty="0"/>
              <a:t>期末二选一（</a:t>
            </a:r>
            <a:r>
              <a:rPr lang="en-US" altLang="zh-CN" dirty="0"/>
              <a:t>50%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/>
            <a:r>
              <a:rPr lang="zh-CN" altLang="en-US" sz="2800" dirty="0"/>
              <a:t>期末闭卷考试，第</a:t>
            </a:r>
            <a:r>
              <a:rPr lang="en-US" altLang="zh-CN" sz="2800" dirty="0"/>
              <a:t>16</a:t>
            </a:r>
            <a:r>
              <a:rPr lang="zh-CN" altLang="en-US" sz="2800" dirty="0"/>
              <a:t>周随堂考（</a:t>
            </a:r>
            <a:r>
              <a:rPr lang="en-US" altLang="zh-CN" sz="2800" dirty="0"/>
              <a:t>6</a:t>
            </a:r>
            <a:r>
              <a:rPr lang="zh-CN" altLang="en-US" sz="2800" dirty="0"/>
              <a:t>月</a:t>
            </a:r>
            <a:r>
              <a:rPr lang="en-US" altLang="zh-CN" sz="2800" dirty="0"/>
              <a:t>3</a:t>
            </a:r>
            <a:r>
              <a:rPr lang="zh-CN" altLang="en-US" sz="2800" dirty="0"/>
              <a:t>日）</a:t>
            </a:r>
            <a:endParaRPr lang="en-US" altLang="zh-CN" sz="2800" dirty="0"/>
          </a:p>
          <a:p>
            <a:pPr lvl="1"/>
            <a:r>
              <a:rPr lang="zh-CN" altLang="en-US" dirty="0"/>
              <a:t>大作业：一项与人格心理学相关的研究设计，第</a:t>
            </a:r>
            <a:r>
              <a:rPr lang="en-US" altLang="zh-CN" dirty="0"/>
              <a:t>17</a:t>
            </a:r>
            <a:r>
              <a:rPr lang="zh-CN" altLang="en-US" dirty="0"/>
              <a:t>周周日</a:t>
            </a:r>
            <a:r>
              <a:rPr lang="en-US" altLang="zh-CN" dirty="0"/>
              <a:t>(6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日）晚</a:t>
            </a:r>
            <a:r>
              <a:rPr lang="en-US" altLang="zh-CN" dirty="0"/>
              <a:t>12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前网络学堂提交</a:t>
            </a:r>
            <a:r>
              <a:rPr lang="zh-CN" altLang="en-US" b="1" dirty="0">
                <a:solidFill>
                  <a:srgbClr val="FF0000"/>
                </a:solidFill>
              </a:rPr>
              <a:t>（毕业班同学请在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zh-CN" altLang="en-US" b="1" dirty="0">
                <a:solidFill>
                  <a:srgbClr val="FF0000"/>
                </a:solidFill>
              </a:rPr>
              <a:t>月</a:t>
            </a:r>
            <a:r>
              <a:rPr lang="en-US" altLang="zh-CN" b="1" dirty="0">
                <a:solidFill>
                  <a:srgbClr val="FF0000"/>
                </a:solidFill>
              </a:rPr>
              <a:t>13</a:t>
            </a:r>
            <a:r>
              <a:rPr lang="zh-CN" altLang="en-US" b="1" dirty="0">
                <a:solidFill>
                  <a:srgbClr val="FF0000"/>
                </a:solidFill>
              </a:rPr>
              <a:t>日晚</a:t>
            </a:r>
            <a:r>
              <a:rPr lang="en-US" altLang="zh-CN" b="1" dirty="0">
                <a:solidFill>
                  <a:srgbClr val="FF0000"/>
                </a:solidFill>
              </a:rPr>
              <a:t>12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b="1" dirty="0">
                <a:solidFill>
                  <a:srgbClr val="FF0000"/>
                </a:solidFill>
              </a:rPr>
              <a:t>00</a:t>
            </a:r>
            <a:r>
              <a:rPr lang="zh-CN" altLang="en-US" b="1" dirty="0">
                <a:solidFill>
                  <a:srgbClr val="FF0000"/>
                </a:solidFill>
              </a:rPr>
              <a:t>前提交）</a:t>
            </a: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4A58E-22E0-1FC3-6695-2F7166D1C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211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400" dirty="0"/>
              <a:t>主观文化的例子：哲学</a:t>
            </a:r>
          </a:p>
        </p:txBody>
      </p:sp>
      <p:pic>
        <p:nvPicPr>
          <p:cNvPr id="4100" name="Picture 4" descr="http://1802.img.pp.sohu.com.cn/images/blog/2009/9/28/16/11/124ae56835dg21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" t="13148" r="5283" b="15814"/>
          <a:stretch/>
        </p:blipFill>
        <p:spPr bwMode="auto">
          <a:xfrm>
            <a:off x="1254818" y="1994556"/>
            <a:ext cx="360941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tse2.mm.bing.net/th?id=OIP.Ma2f90bd3364c89a2bf2c64aea63039ebH1&amp;pid=15.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0864" y="1994556"/>
            <a:ext cx="3944335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3C0EE5-D9E3-1083-92E7-0EA2C2DC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756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400" dirty="0"/>
              <a:t>主观文化的例子：宗教</a:t>
            </a:r>
          </a:p>
        </p:txBody>
      </p:sp>
      <p:pic>
        <p:nvPicPr>
          <p:cNvPr id="5126" name="Picture 6" descr="http://c.hiphotos.baidu.com/baike/c0%3Dbaike92%2C5%2C5%2C92%2C30/sign=810bb1804c4a20a425133495f13bf347/8cb1cb13495409231f498aec9158d109b3de49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0441" y="1961305"/>
            <a:ext cx="3098168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tse3.mm.bing.net/th?id=OIP.M005291e1bad0fd5bc0726e8a943dec60o0&amp;pid=15.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4024" y="1961305"/>
            <a:ext cx="3358015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BB3E2D-DB3A-7B42-80E4-EB088194C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076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文化元素之间的关系</a:t>
            </a:r>
          </a:p>
        </p:txBody>
      </p:sp>
      <p:sp>
        <p:nvSpPr>
          <p:cNvPr id="4" name="矩形 3"/>
          <p:cNvSpPr/>
          <p:nvPr/>
        </p:nvSpPr>
        <p:spPr>
          <a:xfrm>
            <a:off x="1502229" y="2057400"/>
            <a:ext cx="4321628" cy="239485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331029" y="2803865"/>
            <a:ext cx="4321628" cy="239485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394857" y="264982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7686" y="3628061"/>
            <a:ext cx="4321628" cy="239485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833094" y="1700252"/>
            <a:ext cx="177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物质文化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16485" y="2434533"/>
            <a:ext cx="180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社会文化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197591" y="3254828"/>
            <a:ext cx="177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主观文化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EFBACC-BAE2-FC3D-D40B-5DF2B0497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261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630" y="4563895"/>
            <a:ext cx="9444934" cy="1777829"/>
          </a:xfrm>
        </p:spPr>
        <p:txBody>
          <a:bodyPr>
            <a:normAutofit/>
          </a:bodyPr>
          <a:lstStyle/>
          <a:p>
            <a:pPr algn="r"/>
            <a:r>
              <a:rPr lang="zh-CN" altLang="en-US" sz="4000" dirty="0"/>
              <a:t>练习：对比北大和清华的文化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D4A597-222F-4318-96E8-590F6C1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4" b="-2"/>
          <a:stretch/>
        </p:blipFill>
        <p:spPr bwMode="auto">
          <a:xfrm>
            <a:off x="20" y="10"/>
            <a:ext cx="5997616" cy="4306823"/>
          </a:xfrm>
          <a:custGeom>
            <a:avLst/>
            <a:gdLst/>
            <a:ahLst/>
            <a:cxnLst/>
            <a:rect l="l" t="t" r="r" b="b"/>
            <a:pathLst>
              <a:path w="5997636" h="4306833">
                <a:moveTo>
                  <a:pt x="0" y="0"/>
                </a:moveTo>
                <a:lnTo>
                  <a:pt x="5997636" y="0"/>
                </a:lnTo>
                <a:lnTo>
                  <a:pt x="5997636" y="4302053"/>
                </a:lnTo>
                <a:lnTo>
                  <a:pt x="5313331" y="4306748"/>
                </a:lnTo>
                <a:cubicBezTo>
                  <a:pt x="3800480" y="4309129"/>
                  <a:pt x="2093145" y="4262282"/>
                  <a:pt x="400746" y="4118385"/>
                </a:cubicBezTo>
                <a:lnTo>
                  <a:pt x="0" y="4081409"/>
                </a:lnTo>
                <a:lnTo>
                  <a:pt x="0" y="2982070"/>
                </a:lnTo>
                <a:lnTo>
                  <a:pt x="0" y="278994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F406A77-403B-4504-8D0E-10F2051005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" r="2486" b="-1"/>
          <a:stretch/>
        </p:blipFill>
        <p:spPr bwMode="auto">
          <a:xfrm>
            <a:off x="6176435" y="10"/>
            <a:ext cx="6015565" cy="4299555"/>
          </a:xfrm>
          <a:custGeom>
            <a:avLst/>
            <a:gdLst/>
            <a:ahLst/>
            <a:cxnLst/>
            <a:rect l="l" t="t" r="r" b="b"/>
            <a:pathLst>
              <a:path w="6015565" h="4299565">
                <a:moveTo>
                  <a:pt x="0" y="0"/>
                </a:moveTo>
                <a:lnTo>
                  <a:pt x="6015565" y="0"/>
                </a:lnTo>
                <a:lnTo>
                  <a:pt x="6015565" y="2789945"/>
                </a:lnTo>
                <a:lnTo>
                  <a:pt x="6015565" y="2982070"/>
                </a:lnTo>
                <a:lnTo>
                  <a:pt x="6015565" y="3957888"/>
                </a:lnTo>
                <a:lnTo>
                  <a:pt x="5937368" y="3966171"/>
                </a:lnTo>
                <a:cubicBezTo>
                  <a:pt x="3963073" y="4164120"/>
                  <a:pt x="2060717" y="4257123"/>
                  <a:pt x="577162" y="4289728"/>
                </a:cubicBezTo>
                <a:lnTo>
                  <a:pt x="0" y="429956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4F160D-07D7-9B2B-D10C-11BABA21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97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447" y="306457"/>
            <a:ext cx="5939906" cy="2315616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跨文化心理学</a:t>
            </a:r>
            <a:br>
              <a:rPr lang="en-US" altLang="zh-CN" sz="3600" dirty="0"/>
            </a:br>
            <a:r>
              <a:rPr lang="zh-CN" altLang="en-US" sz="3600" dirty="0"/>
              <a:t>（</a:t>
            </a:r>
            <a:r>
              <a:rPr lang="en-US" altLang="zh-CN" sz="3600" dirty="0"/>
              <a:t>Cross-cultural Psychology</a:t>
            </a:r>
            <a:r>
              <a:rPr lang="zh-CN" altLang="en-US" sz="36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77353" y="306457"/>
            <a:ext cx="5447607" cy="5957789"/>
          </a:xfrm>
        </p:spPr>
        <p:txBody>
          <a:bodyPr anchor="ctr">
            <a:normAutofit/>
          </a:bodyPr>
          <a:lstStyle/>
          <a:p>
            <a:r>
              <a:rPr lang="zh-CN" altLang="en-US" sz="2200" dirty="0"/>
              <a:t>西方主流心理学发展出的一个分支</a:t>
            </a:r>
            <a:endParaRPr lang="en-US" altLang="zh-CN" sz="2200" dirty="0"/>
          </a:p>
          <a:p>
            <a:pPr lvl="1"/>
            <a:r>
              <a:rPr lang="zh-CN" altLang="en-US" sz="2200" dirty="0"/>
              <a:t>起始动机：验证西方样本发现的心理学规律是否具有普适性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dirty="0"/>
              <a:t>里程碑</a:t>
            </a:r>
            <a:endParaRPr lang="en-US" altLang="zh-CN" sz="2200" dirty="0"/>
          </a:p>
          <a:p>
            <a:pPr lvl="1"/>
            <a:r>
              <a:rPr lang="zh-CN" altLang="zh-CN" sz="2200" dirty="0"/>
              <a:t>1960</a:t>
            </a:r>
            <a:r>
              <a:rPr lang="en-US" altLang="zh-CN" sz="2200" dirty="0"/>
              <a:t>s</a:t>
            </a:r>
            <a:r>
              <a:rPr lang="zh-CN" altLang="zh-CN" sz="2200" dirty="0"/>
              <a:t>之前：</a:t>
            </a:r>
            <a:r>
              <a:rPr lang="zh-CN" altLang="en-US" sz="2200" dirty="0"/>
              <a:t>“年假机会主义者”（</a:t>
            </a:r>
            <a:r>
              <a:rPr lang="en-US" altLang="zh-CN" sz="2200" dirty="0"/>
              <a:t>s</a:t>
            </a:r>
            <a:r>
              <a:rPr lang="zh-CN" altLang="zh-CN" sz="2200" dirty="0"/>
              <a:t>abbatical opportunist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pPr lvl="1"/>
            <a:r>
              <a:rPr lang="zh-CN" altLang="zh-CN" sz="2200" dirty="0"/>
              <a:t>1960s: 跨文化心理学运动兴起，论文数量激增</a:t>
            </a:r>
          </a:p>
          <a:p>
            <a:pPr lvl="1"/>
            <a:r>
              <a:rPr lang="zh-CN" altLang="zh-CN" sz="2200" dirty="0"/>
              <a:t>1970: </a:t>
            </a:r>
            <a:r>
              <a:rPr lang="en-US" altLang="zh-CN" sz="2200" dirty="0"/>
              <a:t>《</a:t>
            </a:r>
            <a:r>
              <a:rPr lang="zh-CN" altLang="zh-CN" sz="2200" dirty="0"/>
              <a:t>Journal of Cross-cultural Psychology</a:t>
            </a:r>
            <a:r>
              <a:rPr lang="en-US" altLang="zh-CN" sz="2200" dirty="0"/>
              <a:t>》</a:t>
            </a:r>
            <a:endParaRPr lang="zh-CN" altLang="zh-CN" sz="2200" dirty="0"/>
          </a:p>
          <a:p>
            <a:pPr lvl="1"/>
            <a:r>
              <a:rPr lang="zh-CN" altLang="zh-CN" sz="2200" dirty="0"/>
              <a:t>1972: The International Association of Cross-Cultural Psychology (IACCP)成立,首次会议在香港举行</a:t>
            </a:r>
            <a:endParaRPr lang="zh-CN" altLang="en-US" sz="2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0C59CB4-FB67-88E6-AF20-CEB15B9E4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72" y="2763795"/>
            <a:ext cx="6057368" cy="25577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2122B67-29B4-7BF5-3B4C-346CD9FC9852}"/>
              </a:ext>
            </a:extLst>
          </p:cNvPr>
          <p:cNvSpPr txBox="1"/>
          <p:nvPr/>
        </p:nvSpPr>
        <p:spPr>
          <a:xfrm>
            <a:off x="819833" y="5521407"/>
            <a:ext cx="5715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关键词“</a:t>
            </a:r>
            <a:r>
              <a:rPr lang="en-US" altLang="zh-CN" dirty="0"/>
              <a:t>culture</a:t>
            </a:r>
            <a:r>
              <a:rPr lang="zh-CN" altLang="en-US" dirty="0"/>
              <a:t>”的心理学文献数量（</a:t>
            </a:r>
            <a:r>
              <a:rPr lang="en-US" altLang="zh-CN" dirty="0"/>
              <a:t>Scopus</a:t>
            </a:r>
            <a:r>
              <a:rPr lang="zh-CN" altLang="en-US" dirty="0"/>
              <a:t>数据库）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C42A1B-9A10-344D-AE4B-4D2C75CA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881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8D337-879F-3085-AEB5-197780915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文化倾向作为一种人格特质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BE8FDE-2528-5227-6A51-4851DB942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在跨文化心理学中，文化倾向经常被处理为一种类似于人格特质的变量</a:t>
            </a:r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4E9A670-3F92-1984-7A09-F3813A8B6C37}"/>
              </a:ext>
            </a:extLst>
          </p:cNvPr>
          <p:cNvCxnSpPr/>
          <p:nvPr/>
        </p:nvCxnSpPr>
        <p:spPr>
          <a:xfrm>
            <a:off x="1953491" y="5436523"/>
            <a:ext cx="80716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57F5104-393B-3EF0-238A-C89D18A455A6}"/>
              </a:ext>
            </a:extLst>
          </p:cNvPr>
          <p:cNvCxnSpPr>
            <a:cxnSpLocks/>
          </p:cNvCxnSpPr>
          <p:nvPr/>
        </p:nvCxnSpPr>
        <p:spPr>
          <a:xfrm flipV="1">
            <a:off x="1953491" y="2951018"/>
            <a:ext cx="0" cy="24855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D978244E-3F51-43D3-A9F1-104D9DA008F9}"/>
              </a:ext>
            </a:extLst>
          </p:cNvPr>
          <p:cNvSpPr/>
          <p:nvPr/>
        </p:nvSpPr>
        <p:spPr>
          <a:xfrm>
            <a:off x="2161309" y="2959331"/>
            <a:ext cx="2618509" cy="2286000"/>
          </a:xfrm>
          <a:custGeom>
            <a:avLst/>
            <a:gdLst>
              <a:gd name="connsiteX0" fmla="*/ 0 w 2618509"/>
              <a:gd name="connsiteY0" fmla="*/ 2286000 h 2286000"/>
              <a:gd name="connsiteX1" fmla="*/ 1072342 w 2618509"/>
              <a:gd name="connsiteY1" fmla="*/ 2086494 h 2286000"/>
              <a:gd name="connsiteX2" fmla="*/ 1737360 w 2618509"/>
              <a:gd name="connsiteY2" fmla="*/ 1105593 h 2286000"/>
              <a:gd name="connsiteX3" fmla="*/ 2078182 w 2618509"/>
              <a:gd name="connsiteY3" fmla="*/ 407324 h 2286000"/>
              <a:gd name="connsiteX4" fmla="*/ 2286000 w 2618509"/>
              <a:gd name="connsiteY4" fmla="*/ 74814 h 2286000"/>
              <a:gd name="connsiteX5" fmla="*/ 2618509 w 2618509"/>
              <a:gd name="connsiteY5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509" h="2286000">
                <a:moveTo>
                  <a:pt x="0" y="2286000"/>
                </a:moveTo>
                <a:cubicBezTo>
                  <a:pt x="391391" y="2284614"/>
                  <a:pt x="782782" y="2283228"/>
                  <a:pt x="1072342" y="2086494"/>
                </a:cubicBezTo>
                <a:cubicBezTo>
                  <a:pt x="1361902" y="1889760"/>
                  <a:pt x="1569720" y="1385455"/>
                  <a:pt x="1737360" y="1105593"/>
                </a:cubicBezTo>
                <a:cubicBezTo>
                  <a:pt x="1905000" y="825731"/>
                  <a:pt x="1986742" y="579120"/>
                  <a:pt x="2078182" y="407324"/>
                </a:cubicBezTo>
                <a:cubicBezTo>
                  <a:pt x="2169622" y="235528"/>
                  <a:pt x="2195946" y="142701"/>
                  <a:pt x="2286000" y="74814"/>
                </a:cubicBezTo>
                <a:cubicBezTo>
                  <a:pt x="2376054" y="6927"/>
                  <a:pt x="2497281" y="3463"/>
                  <a:pt x="2618509" y="0"/>
                </a:cubicBezTo>
              </a:path>
            </a:pathLst>
          </a:cu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A3C0AA1E-D20A-0DE8-C6E0-14C3D3F6B6DA}"/>
              </a:ext>
            </a:extLst>
          </p:cNvPr>
          <p:cNvSpPr/>
          <p:nvPr/>
        </p:nvSpPr>
        <p:spPr>
          <a:xfrm flipH="1">
            <a:off x="4713829" y="2959331"/>
            <a:ext cx="2701637" cy="2286000"/>
          </a:xfrm>
          <a:custGeom>
            <a:avLst/>
            <a:gdLst>
              <a:gd name="connsiteX0" fmla="*/ 0 w 2618509"/>
              <a:gd name="connsiteY0" fmla="*/ 2286000 h 2286000"/>
              <a:gd name="connsiteX1" fmla="*/ 1072342 w 2618509"/>
              <a:gd name="connsiteY1" fmla="*/ 2086494 h 2286000"/>
              <a:gd name="connsiteX2" fmla="*/ 1737360 w 2618509"/>
              <a:gd name="connsiteY2" fmla="*/ 1105593 h 2286000"/>
              <a:gd name="connsiteX3" fmla="*/ 2078182 w 2618509"/>
              <a:gd name="connsiteY3" fmla="*/ 407324 h 2286000"/>
              <a:gd name="connsiteX4" fmla="*/ 2286000 w 2618509"/>
              <a:gd name="connsiteY4" fmla="*/ 74814 h 2286000"/>
              <a:gd name="connsiteX5" fmla="*/ 2618509 w 2618509"/>
              <a:gd name="connsiteY5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509" h="2286000">
                <a:moveTo>
                  <a:pt x="0" y="2286000"/>
                </a:moveTo>
                <a:cubicBezTo>
                  <a:pt x="391391" y="2284614"/>
                  <a:pt x="782782" y="2283228"/>
                  <a:pt x="1072342" y="2086494"/>
                </a:cubicBezTo>
                <a:cubicBezTo>
                  <a:pt x="1361902" y="1889760"/>
                  <a:pt x="1569720" y="1385455"/>
                  <a:pt x="1737360" y="1105593"/>
                </a:cubicBezTo>
                <a:cubicBezTo>
                  <a:pt x="1905000" y="825731"/>
                  <a:pt x="1986742" y="579120"/>
                  <a:pt x="2078182" y="407324"/>
                </a:cubicBezTo>
                <a:cubicBezTo>
                  <a:pt x="2169622" y="235528"/>
                  <a:pt x="2195946" y="142701"/>
                  <a:pt x="2286000" y="74814"/>
                </a:cubicBezTo>
                <a:cubicBezTo>
                  <a:pt x="2376054" y="6927"/>
                  <a:pt x="2497281" y="3463"/>
                  <a:pt x="2618509" y="0"/>
                </a:cubicBezTo>
              </a:path>
            </a:pathLst>
          </a:cu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298B0F29-BF4D-43E6-6EC0-CC2C0D7985DB}"/>
              </a:ext>
            </a:extLst>
          </p:cNvPr>
          <p:cNvSpPr/>
          <p:nvPr/>
        </p:nvSpPr>
        <p:spPr>
          <a:xfrm>
            <a:off x="4231210" y="2959331"/>
            <a:ext cx="2618509" cy="2286000"/>
          </a:xfrm>
          <a:custGeom>
            <a:avLst/>
            <a:gdLst>
              <a:gd name="connsiteX0" fmla="*/ 0 w 2618509"/>
              <a:gd name="connsiteY0" fmla="*/ 2286000 h 2286000"/>
              <a:gd name="connsiteX1" fmla="*/ 1072342 w 2618509"/>
              <a:gd name="connsiteY1" fmla="*/ 2086494 h 2286000"/>
              <a:gd name="connsiteX2" fmla="*/ 1737360 w 2618509"/>
              <a:gd name="connsiteY2" fmla="*/ 1105593 h 2286000"/>
              <a:gd name="connsiteX3" fmla="*/ 2078182 w 2618509"/>
              <a:gd name="connsiteY3" fmla="*/ 407324 h 2286000"/>
              <a:gd name="connsiteX4" fmla="*/ 2286000 w 2618509"/>
              <a:gd name="connsiteY4" fmla="*/ 74814 h 2286000"/>
              <a:gd name="connsiteX5" fmla="*/ 2618509 w 2618509"/>
              <a:gd name="connsiteY5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509" h="2286000">
                <a:moveTo>
                  <a:pt x="0" y="2286000"/>
                </a:moveTo>
                <a:cubicBezTo>
                  <a:pt x="391391" y="2284614"/>
                  <a:pt x="782782" y="2283228"/>
                  <a:pt x="1072342" y="2086494"/>
                </a:cubicBezTo>
                <a:cubicBezTo>
                  <a:pt x="1361902" y="1889760"/>
                  <a:pt x="1569720" y="1385455"/>
                  <a:pt x="1737360" y="1105593"/>
                </a:cubicBezTo>
                <a:cubicBezTo>
                  <a:pt x="1905000" y="825731"/>
                  <a:pt x="1986742" y="579120"/>
                  <a:pt x="2078182" y="407324"/>
                </a:cubicBezTo>
                <a:cubicBezTo>
                  <a:pt x="2169622" y="235528"/>
                  <a:pt x="2195946" y="142701"/>
                  <a:pt x="2286000" y="74814"/>
                </a:cubicBezTo>
                <a:cubicBezTo>
                  <a:pt x="2376054" y="6927"/>
                  <a:pt x="2497281" y="3463"/>
                  <a:pt x="2618509" y="0"/>
                </a:cubicBezTo>
              </a:path>
            </a:pathLst>
          </a:cu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CE5B2B88-CD89-6956-EC87-BAFFDA19192F}"/>
              </a:ext>
            </a:extLst>
          </p:cNvPr>
          <p:cNvSpPr/>
          <p:nvPr/>
        </p:nvSpPr>
        <p:spPr>
          <a:xfrm flipH="1">
            <a:off x="6717741" y="2959331"/>
            <a:ext cx="2701637" cy="2286000"/>
          </a:xfrm>
          <a:custGeom>
            <a:avLst/>
            <a:gdLst>
              <a:gd name="connsiteX0" fmla="*/ 0 w 2618509"/>
              <a:gd name="connsiteY0" fmla="*/ 2286000 h 2286000"/>
              <a:gd name="connsiteX1" fmla="*/ 1072342 w 2618509"/>
              <a:gd name="connsiteY1" fmla="*/ 2086494 h 2286000"/>
              <a:gd name="connsiteX2" fmla="*/ 1737360 w 2618509"/>
              <a:gd name="connsiteY2" fmla="*/ 1105593 h 2286000"/>
              <a:gd name="connsiteX3" fmla="*/ 2078182 w 2618509"/>
              <a:gd name="connsiteY3" fmla="*/ 407324 h 2286000"/>
              <a:gd name="connsiteX4" fmla="*/ 2286000 w 2618509"/>
              <a:gd name="connsiteY4" fmla="*/ 74814 h 2286000"/>
              <a:gd name="connsiteX5" fmla="*/ 2618509 w 2618509"/>
              <a:gd name="connsiteY5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509" h="2286000">
                <a:moveTo>
                  <a:pt x="0" y="2286000"/>
                </a:moveTo>
                <a:cubicBezTo>
                  <a:pt x="391391" y="2284614"/>
                  <a:pt x="782782" y="2283228"/>
                  <a:pt x="1072342" y="2086494"/>
                </a:cubicBezTo>
                <a:cubicBezTo>
                  <a:pt x="1361902" y="1889760"/>
                  <a:pt x="1569720" y="1385455"/>
                  <a:pt x="1737360" y="1105593"/>
                </a:cubicBezTo>
                <a:cubicBezTo>
                  <a:pt x="1905000" y="825731"/>
                  <a:pt x="1986742" y="579120"/>
                  <a:pt x="2078182" y="407324"/>
                </a:cubicBezTo>
                <a:cubicBezTo>
                  <a:pt x="2169622" y="235528"/>
                  <a:pt x="2195946" y="142701"/>
                  <a:pt x="2286000" y="74814"/>
                </a:cubicBezTo>
                <a:cubicBezTo>
                  <a:pt x="2376054" y="6927"/>
                  <a:pt x="2497281" y="3463"/>
                  <a:pt x="2618509" y="0"/>
                </a:cubicBezTo>
              </a:path>
            </a:pathLst>
          </a:cu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5BA47B-2B19-D6CB-2FB6-FA6584C5F32A}"/>
              </a:ext>
            </a:extLst>
          </p:cNvPr>
          <p:cNvSpPr txBox="1"/>
          <p:nvPr/>
        </p:nvSpPr>
        <p:spPr>
          <a:xfrm>
            <a:off x="3547691" y="5551416"/>
            <a:ext cx="51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文化倾向的水平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F48FB35-039E-9B8E-EDB7-F56A09EF3CEE}"/>
              </a:ext>
            </a:extLst>
          </p:cNvPr>
          <p:cNvSpPr txBox="1"/>
          <p:nvPr/>
        </p:nvSpPr>
        <p:spPr>
          <a:xfrm>
            <a:off x="-1099723" y="3261742"/>
            <a:ext cx="51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人数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2BF34DD-3778-3F91-D964-79F7FB4F6C8B}"/>
              </a:ext>
            </a:extLst>
          </p:cNvPr>
          <p:cNvSpPr txBox="1"/>
          <p:nvPr/>
        </p:nvSpPr>
        <p:spPr>
          <a:xfrm>
            <a:off x="1113847" y="3261742"/>
            <a:ext cx="51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</a:rPr>
              <a:t>文化</a:t>
            </a:r>
            <a:r>
              <a:rPr lang="en-US" altLang="zh-CN" b="1" dirty="0">
                <a:solidFill>
                  <a:srgbClr val="C00000"/>
                </a:solidFill>
              </a:rPr>
              <a:t>A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7D7DF0A-B5BB-E884-AF06-DB47F3177A8C}"/>
              </a:ext>
            </a:extLst>
          </p:cNvPr>
          <p:cNvSpPr txBox="1"/>
          <p:nvPr/>
        </p:nvSpPr>
        <p:spPr>
          <a:xfrm>
            <a:off x="5474260" y="3261742"/>
            <a:ext cx="51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</a:rPr>
              <a:t>文化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</a:rPr>
              <a:t>B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F6E1CF-5F10-54DE-28F5-EA33BB0E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696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19D21-5FD4-622E-4A3F-155ABA9FA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007A85-6DC3-CBB7-87E2-B433CC616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什么是文化倾向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三种重要的文化倾向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文化倾向的生物学基础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9B3DB6-2A87-B856-1AB0-9BF34545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500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文化心理学的三大传统</a:t>
            </a:r>
            <a:r>
              <a:rPr lang="en-US" altLang="zh-CN" sz="3600" dirty="0"/>
              <a:t>(Peng, Ames, &amp; Knowles, 2001)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240695" y="2133934"/>
            <a:ext cx="3419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规范与价值观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240695" y="2718709"/>
            <a:ext cx="3419062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个人主义</a:t>
            </a:r>
            <a:r>
              <a:rPr lang="en-US" altLang="zh-CN" sz="3200" dirty="0"/>
              <a:t>/</a:t>
            </a:r>
            <a:br>
              <a:rPr lang="en-US" altLang="zh-CN" sz="3200" dirty="0"/>
            </a:br>
            <a:r>
              <a:rPr lang="zh-CN" altLang="en-US" sz="3200" dirty="0"/>
              <a:t>集体主义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30625" y="4380702"/>
            <a:ext cx="3419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自我结构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78225" y="4981423"/>
            <a:ext cx="3723862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独立型</a:t>
            </a:r>
            <a:r>
              <a:rPr lang="en-US" altLang="zh-CN" sz="3200" dirty="0"/>
              <a:t>/</a:t>
            </a:r>
          </a:p>
          <a:p>
            <a:pPr algn="ctr"/>
            <a:r>
              <a:rPr lang="en-US" altLang="zh-CN" sz="3200" dirty="0"/>
              <a:t> </a:t>
            </a:r>
            <a:r>
              <a:rPr lang="zh-CN" altLang="en-US" sz="3200" dirty="0"/>
              <a:t>互依型自我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28451" y="4401669"/>
            <a:ext cx="357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文化与认知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28451" y="4981423"/>
            <a:ext cx="3578088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整体性</a:t>
            </a:r>
            <a:r>
              <a:rPr lang="en-US" altLang="zh-CN" sz="3200" dirty="0"/>
              <a:t>/</a:t>
            </a:r>
            <a:r>
              <a:rPr lang="zh-CN" altLang="en-US" sz="3200" dirty="0"/>
              <a:t>分析性</a:t>
            </a:r>
            <a:endParaRPr lang="en-US" altLang="zh-CN" sz="3200" dirty="0"/>
          </a:p>
          <a:p>
            <a:pPr algn="ctr"/>
            <a:r>
              <a:rPr lang="zh-CN" altLang="en-US" sz="3200" dirty="0"/>
              <a:t>思维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285A1E-3E66-FF45-6761-E8C8B8A5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925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625" y="-972480"/>
            <a:ext cx="3743227" cy="4782873"/>
          </a:xfrm>
        </p:spPr>
        <p:txBody>
          <a:bodyPr>
            <a:normAutofit/>
          </a:bodyPr>
          <a:lstStyle/>
          <a:p>
            <a:pPr algn="r"/>
            <a:r>
              <a:rPr lang="zh-CN" altLang="en-US" dirty="0"/>
              <a:t>文化维度理论的诞生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7299" y="865746"/>
            <a:ext cx="6377768" cy="4782873"/>
          </a:xfrm>
        </p:spPr>
        <p:txBody>
          <a:bodyPr anchor="ctr">
            <a:normAutofit/>
          </a:bodyPr>
          <a:lstStyle/>
          <a:p>
            <a:r>
              <a:rPr lang="en-US" altLang="zh-CN" sz="2200" dirty="0"/>
              <a:t>1970</a:t>
            </a:r>
            <a:r>
              <a:rPr lang="zh-CN" altLang="en-US" sz="2200" dirty="0"/>
              <a:t>年代，霍夫斯泰德在</a:t>
            </a:r>
            <a:r>
              <a:rPr lang="en-US" altLang="zh-CN" sz="2200" dirty="0"/>
              <a:t>IBM</a:t>
            </a:r>
            <a:r>
              <a:rPr lang="zh-CN" altLang="en-US" sz="2200" dirty="0"/>
              <a:t>工作期间，获得了一批全球</a:t>
            </a:r>
            <a:r>
              <a:rPr lang="en-US" altLang="zh-CN" sz="2200" dirty="0"/>
              <a:t>50</a:t>
            </a:r>
            <a:r>
              <a:rPr lang="zh-CN" altLang="en-US" sz="2200" dirty="0"/>
              <a:t>多个国家员工的价值观调查数据（</a:t>
            </a:r>
            <a:r>
              <a:rPr lang="en-US" altLang="zh-CN" sz="2200" dirty="0"/>
              <a:t>n&gt;100000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dirty="0"/>
              <a:t>在个人水平和国家水平上分析项目间的相关，得到了完全不同的结果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dirty="0"/>
              <a:t>在另一批来自</a:t>
            </a:r>
            <a:r>
              <a:rPr lang="en-US" altLang="zh-CN" sz="2200" dirty="0"/>
              <a:t>30</a:t>
            </a:r>
            <a:r>
              <a:rPr lang="zh-CN" altLang="en-US" sz="2200" dirty="0"/>
              <a:t>个国家的样本中，在国家水平上观察到了类似的项目间相关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dirty="0"/>
              <a:t>在国家水平开展因素分析，结合前人的理论、实证研究，得到了</a:t>
            </a:r>
            <a:r>
              <a:rPr lang="en-US" altLang="zh-CN" sz="2200" dirty="0"/>
              <a:t>4</a:t>
            </a:r>
            <a:r>
              <a:rPr lang="zh-CN" altLang="en-US" sz="2200" dirty="0"/>
              <a:t>个基本的文化维度</a:t>
            </a:r>
            <a:endParaRPr lang="en-US" altLang="zh-CN" sz="2200" dirty="0"/>
          </a:p>
          <a:p>
            <a:endParaRPr lang="zh-CN" altLang="en-US" sz="2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5ACB47-EB32-9632-C223-7F1914454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82" r="20806" b="-1"/>
          <a:stretch/>
        </p:blipFill>
        <p:spPr>
          <a:xfrm>
            <a:off x="1652874" y="2508937"/>
            <a:ext cx="2391226" cy="29296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9B355E1-5EDB-70A4-31A2-24868E27C273}"/>
              </a:ext>
            </a:extLst>
          </p:cNvPr>
          <p:cNvSpPr txBox="1"/>
          <p:nvPr/>
        </p:nvSpPr>
        <p:spPr>
          <a:xfrm>
            <a:off x="1772239" y="5514680"/>
            <a:ext cx="2243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Geert Hofstede</a:t>
            </a:r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1928-2020</a:t>
            </a:r>
            <a:r>
              <a:rPr lang="zh-CN" altLang="en-US" dirty="0"/>
              <a:t>）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467408-A864-E6C1-6D58-E1AFB221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52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dirty="0"/>
              <a:t>霍夫斯泰德的文化维度模型（</a:t>
            </a:r>
            <a:r>
              <a:rPr lang="en-US" altLang="zh-CN" sz="4000" dirty="0"/>
              <a:t>Hofstede, 1980</a:t>
            </a:r>
            <a:r>
              <a:rPr lang="zh-CN" altLang="en-US" sz="4000" dirty="0"/>
              <a:t>）</a:t>
            </a:r>
          </a:p>
        </p:txBody>
      </p:sp>
      <p:graphicFrame>
        <p:nvGraphicFramePr>
          <p:cNvPr id="5" name="图示 4"/>
          <p:cNvGraphicFramePr/>
          <p:nvPr/>
        </p:nvGraphicFramePr>
        <p:xfrm>
          <a:off x="2032000" y="1634066"/>
          <a:ext cx="8496300" cy="4504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E4AE8A-7370-BFDE-75CC-CC5780A4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162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B827B5-369C-47FC-8C92-CCEF6E13D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A72CE9-F8AA-4D5B-A99E-C4DE1E0A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“personality”的图片搜索结果">
            <a:extLst>
              <a:ext uri="{FF2B5EF4-FFF2-40B4-BE49-F238E27FC236}">
                <a16:creationId xmlns:a16="http://schemas.microsoft.com/office/drawing/2014/main" id="{A892E97E-875B-4284-AC4C-60D257ED5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27FD8E8-4FEC-4467-9D60-0C5F012581A5}"/>
              </a:ext>
            </a:extLst>
          </p:cNvPr>
          <p:cNvSpPr/>
          <p:nvPr/>
        </p:nvSpPr>
        <p:spPr>
          <a:xfrm>
            <a:off x="-110836" y="4849091"/>
            <a:ext cx="12829309" cy="1394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2F95241-DC7B-47F9-8DC1-4083EF85C556}"/>
              </a:ext>
            </a:extLst>
          </p:cNvPr>
          <p:cNvSpPr txBox="1">
            <a:spLocks/>
          </p:cNvSpPr>
          <p:nvPr/>
        </p:nvSpPr>
        <p:spPr>
          <a:xfrm>
            <a:off x="490537" y="5216813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人格心理学 第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14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讲</a:t>
            </a:r>
            <a:b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专题：文化倾向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3CE184-39C7-4D2F-A4F6-E094FDF63906}"/>
              </a:ext>
            </a:extLst>
          </p:cNvPr>
          <p:cNvSpPr/>
          <p:nvPr/>
        </p:nvSpPr>
        <p:spPr>
          <a:xfrm>
            <a:off x="-110836" y="4714154"/>
            <a:ext cx="12829309" cy="6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37BC92-43BB-4704-B2DC-02D82F9A6A98}"/>
              </a:ext>
            </a:extLst>
          </p:cNvPr>
          <p:cNvSpPr/>
          <p:nvPr/>
        </p:nvSpPr>
        <p:spPr>
          <a:xfrm>
            <a:off x="-110836" y="6311758"/>
            <a:ext cx="12829309" cy="6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4C643C-AF14-4353-4DDB-131672A80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25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zh-CN" altLang="en-US" sz="3700"/>
              <a:t>维度</a:t>
            </a:r>
            <a:r>
              <a:rPr lang="en-US" altLang="zh-CN" sz="3700"/>
              <a:t>1</a:t>
            </a:r>
            <a:r>
              <a:rPr lang="zh-CN" altLang="en-US" sz="3700"/>
              <a:t>：权力距离（</a:t>
            </a:r>
            <a:r>
              <a:rPr lang="en-US" altLang="zh-CN" sz="3700"/>
              <a:t>Power Distance</a:t>
            </a:r>
            <a:r>
              <a:rPr lang="zh-CN" altLang="en-US" sz="370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zh-CN" altLang="en-US" sz="2000"/>
              <a:t>组织或群体中权力较低的成员，是否接受和期望权力的不公平分配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高权力距离：东欧、拉丁、亚洲、非洲；低权力距离：使用德语和英语西方国家、北欧</a:t>
            </a:r>
            <a:endParaRPr lang="en-US" altLang="zh-CN" sz="2000"/>
          </a:p>
          <a:p>
            <a:endParaRPr lang="en-US" altLang="zh-CN" sz="2000"/>
          </a:p>
          <a:p>
            <a:endParaRPr lang="zh-CN" altLang="en-US" sz="2000"/>
          </a:p>
        </p:txBody>
      </p:sp>
      <p:pic>
        <p:nvPicPr>
          <p:cNvPr id="1028" name="Picture 4" descr="http://www.sinaimg.cn/dy/slidenews/1_img/2012_19/2841_162200_72685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8" b="12181"/>
          <a:stretch/>
        </p:blipFill>
        <p:spPr bwMode="auto">
          <a:xfrm>
            <a:off x="7150047" y="3446834"/>
            <a:ext cx="3869312" cy="258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fj2.eastday.com/hdqxb/20081024_12/node297080/images/0142423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30"/>
          <a:stretch/>
        </p:blipFill>
        <p:spPr bwMode="auto">
          <a:xfrm>
            <a:off x="7150047" y="691779"/>
            <a:ext cx="3812788" cy="258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080ACF-3521-41E0-20FA-8780B825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913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lang="zh-CN" altLang="en-US" sz="3200" dirty="0"/>
              <a:t>维度</a:t>
            </a:r>
            <a:r>
              <a:rPr lang="en-US" altLang="zh-CN" sz="3200" dirty="0"/>
              <a:t>2</a:t>
            </a:r>
            <a:r>
              <a:rPr lang="zh-CN" altLang="en-US" sz="3200" dirty="0"/>
              <a:t>：不确定性规避（</a:t>
            </a:r>
            <a:r>
              <a:rPr lang="en-US" altLang="zh-CN" sz="3200" dirty="0"/>
              <a:t>Uncertainty Avoidance</a:t>
            </a:r>
            <a:r>
              <a:rPr lang="zh-CN" altLang="en-US" sz="3200" dirty="0"/>
              <a:t>）</a:t>
            </a:r>
          </a:p>
        </p:txBody>
      </p:sp>
      <p:pic>
        <p:nvPicPr>
          <p:cNvPr id="2050" name="Picture 2" descr="https://cdn.psychologytoday.com/sites/default/files/styles/image-article_inline_full/public/blogs/118906/2013/07/129563-128846.jpg?itok=A3uYVs3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"/>
          <a:stretch/>
        </p:blipFill>
        <p:spPr bwMode="auto">
          <a:xfrm>
            <a:off x="959205" y="364142"/>
            <a:ext cx="10369645" cy="3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62719" y="4883544"/>
            <a:ext cx="6586915" cy="1556907"/>
          </a:xfrm>
        </p:spPr>
        <p:txBody>
          <a:bodyPr anchor="ctr">
            <a:normAutofit fontScale="92500" lnSpcReduction="20000"/>
          </a:bodyPr>
          <a:lstStyle/>
          <a:p>
            <a:r>
              <a:rPr lang="zh-CN" altLang="en-US" sz="2400" dirty="0"/>
              <a:t>是否能够容忍模糊的非结构化情境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高不确定性规避：日本、东欧、中欧；中间：澳大利亚、加拿大、美国、德国；低不确定性规避：北欧、中国、英国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E0BF64-C417-9270-9358-36636AFCD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178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zh-CN" altLang="en-US" sz="2800"/>
              <a:t>维度</a:t>
            </a:r>
            <a:r>
              <a:rPr lang="en-US" altLang="zh-CN" sz="2800"/>
              <a:t>3</a:t>
            </a:r>
            <a:r>
              <a:rPr lang="zh-CN" altLang="en-US" sz="2800"/>
              <a:t>：个人主义</a:t>
            </a:r>
            <a:r>
              <a:rPr lang="en-US" altLang="zh-CN" sz="2800"/>
              <a:t>-</a:t>
            </a:r>
            <a:r>
              <a:rPr lang="zh-CN" altLang="en-US" sz="2800"/>
              <a:t>集体主义（</a:t>
            </a:r>
            <a:r>
              <a:rPr lang="en-US" altLang="zh-CN" sz="2800"/>
              <a:t>Individualism vs. Collectivism</a:t>
            </a:r>
            <a:r>
              <a:rPr lang="zh-CN" altLang="en-US" sz="280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社会中的成员在多大程度上整合到群体中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个人主义：发达国家、西方国家；集体主义：不发达国家、东方国家</a:t>
            </a:r>
          </a:p>
        </p:txBody>
      </p:sp>
      <p:pic>
        <p:nvPicPr>
          <p:cNvPr id="3076" name="Picture 4" descr="http://img.taopic.com/uploads/allimg/110225/292-110225225U02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1568"/>
          <a:stretch/>
        </p:blipFill>
        <p:spPr bwMode="auto">
          <a:xfrm>
            <a:off x="6946667" y="774285"/>
            <a:ext cx="4389120" cy="258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img2.mtime.com/up/1317/911317/f02b3140-afc5-40ac-8f9f-50c0976e20c0_5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" r="507" b="1"/>
          <a:stretch/>
        </p:blipFill>
        <p:spPr bwMode="auto">
          <a:xfrm>
            <a:off x="6946667" y="3575074"/>
            <a:ext cx="4389120" cy="258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76808F-47BF-68B5-AB0C-E67B5B60D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641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zh-CN" altLang="en-US" sz="3100"/>
              <a:t>维度</a:t>
            </a:r>
            <a:r>
              <a:rPr lang="en-US" altLang="zh-CN" sz="3100"/>
              <a:t>4</a:t>
            </a:r>
            <a:r>
              <a:rPr lang="zh-CN" altLang="en-US" sz="3100"/>
              <a:t>：男性化</a:t>
            </a:r>
            <a:r>
              <a:rPr lang="en-US" altLang="zh-CN" sz="3100"/>
              <a:t>-</a:t>
            </a:r>
            <a:r>
              <a:rPr lang="zh-CN" altLang="en-US" sz="3100"/>
              <a:t>女性化（</a:t>
            </a:r>
            <a:r>
              <a:rPr lang="en-US" altLang="zh-CN" sz="3100"/>
              <a:t> Masculinity vs. Femininity </a:t>
            </a:r>
            <a:r>
              <a:rPr lang="zh-CN" altLang="en-US" sz="310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强调自信与竞争，还是强调谦虚与关爱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男性化：日本、德语国家、拉丁国家；中间：西欧；女性化：北欧、荷兰</a:t>
            </a:r>
            <a:endParaRPr lang="en-US" altLang="zh-CN" sz="2400" dirty="0"/>
          </a:p>
        </p:txBody>
      </p:sp>
      <p:pic>
        <p:nvPicPr>
          <p:cNvPr id="4098" name="Picture 2" descr="http://images2.wenming.cn/web_wenming/ddmf_296/pljd/201404/W0201404113284261545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4570" y="774285"/>
            <a:ext cx="2013314" cy="258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1643" r="5394" b="-1960"/>
          <a:stretch/>
        </p:blipFill>
        <p:spPr>
          <a:xfrm>
            <a:off x="7568003" y="3575074"/>
            <a:ext cx="3146447" cy="258117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74B40FB-E287-C818-491B-A03CF06D5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479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zh-CN" altLang="en-US" sz="5400"/>
              <a:t>文化维度理论的扩展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 lnSpcReduction="10000"/>
          </a:bodyPr>
          <a:lstStyle/>
          <a:p>
            <a:r>
              <a:rPr lang="en-US" altLang="zh-CN" sz="1900" dirty="0"/>
              <a:t>1987</a:t>
            </a:r>
            <a:r>
              <a:rPr lang="zh-CN" altLang="en-US" sz="1900" dirty="0"/>
              <a:t>年，彭迈克（</a:t>
            </a:r>
            <a:r>
              <a:rPr lang="en-US" altLang="zh-CN" sz="1900" dirty="0"/>
              <a:t>Michael Harris Bond</a:t>
            </a:r>
            <a:r>
              <a:rPr lang="zh-CN" altLang="en-US" sz="1900" dirty="0"/>
              <a:t>）基于</a:t>
            </a:r>
            <a:r>
              <a:rPr lang="en-US" altLang="zh-CN" sz="1900" dirty="0"/>
              <a:t>23</a:t>
            </a:r>
            <a:r>
              <a:rPr lang="zh-CN" altLang="en-US" sz="1900" dirty="0"/>
              <a:t>个国家学生的调查数据，发现一个与努力工作相关的维度。</a:t>
            </a:r>
            <a:endParaRPr lang="en-US" altLang="zh-CN" sz="1900" dirty="0"/>
          </a:p>
          <a:p>
            <a:endParaRPr lang="en-US" altLang="zh-CN" sz="1900" dirty="0"/>
          </a:p>
          <a:p>
            <a:r>
              <a:rPr lang="en-US" altLang="zh-CN" sz="1900" dirty="0"/>
              <a:t>1988</a:t>
            </a:r>
            <a:r>
              <a:rPr lang="zh-CN" altLang="en-US" sz="1900" dirty="0"/>
              <a:t>年，霍夫斯泰德将其纳入文化维度理论，命名为“长期</a:t>
            </a:r>
            <a:r>
              <a:rPr lang="en-US" altLang="zh-CN" sz="1900" dirty="0"/>
              <a:t>-</a:t>
            </a:r>
            <a:r>
              <a:rPr lang="zh-CN" altLang="en-US" sz="1900" dirty="0"/>
              <a:t>短期取向”。</a:t>
            </a:r>
            <a:endParaRPr lang="en-US" altLang="zh-CN" sz="1900" dirty="0"/>
          </a:p>
          <a:p>
            <a:endParaRPr lang="en-US" altLang="zh-CN" sz="1900" dirty="0"/>
          </a:p>
          <a:p>
            <a:r>
              <a:rPr lang="en-US" altLang="zh-CN" sz="1900" dirty="0"/>
              <a:t>2007</a:t>
            </a:r>
            <a:r>
              <a:rPr lang="zh-CN" altLang="en-US" sz="1900" dirty="0"/>
              <a:t>年，保加利亚社会学家明可夫（</a:t>
            </a:r>
            <a:r>
              <a:rPr lang="en-US" altLang="zh-CN" sz="1900" dirty="0"/>
              <a:t>Michael </a:t>
            </a:r>
            <a:r>
              <a:rPr lang="en-US" altLang="zh-CN" sz="1900" dirty="0" err="1"/>
              <a:t>Minkov</a:t>
            </a:r>
            <a:r>
              <a:rPr lang="zh-CN" altLang="en-US" sz="1900" dirty="0"/>
              <a:t>）基于</a:t>
            </a:r>
            <a:r>
              <a:rPr lang="en-US" altLang="zh-CN" sz="1900" dirty="0"/>
              <a:t>World Value Survey</a:t>
            </a:r>
            <a:r>
              <a:rPr lang="zh-CN" altLang="en-US" sz="1900" dirty="0"/>
              <a:t>的数据，提出三个新维度。</a:t>
            </a:r>
            <a:endParaRPr lang="en-US" altLang="zh-CN" sz="1900" dirty="0"/>
          </a:p>
          <a:p>
            <a:endParaRPr lang="en-US" altLang="zh-CN" sz="1900" dirty="0"/>
          </a:p>
          <a:p>
            <a:r>
              <a:rPr lang="en-US" altLang="zh-CN" sz="1900" dirty="0"/>
              <a:t>2010</a:t>
            </a:r>
            <a:r>
              <a:rPr lang="zh-CN" altLang="en-US" sz="1900" dirty="0"/>
              <a:t>年，明可夫与霍夫斯泰德合作开展研究，发现其中的两个与个人主义</a:t>
            </a:r>
            <a:r>
              <a:rPr lang="en-US" altLang="zh-CN" sz="1900" dirty="0"/>
              <a:t>-</a:t>
            </a:r>
            <a:r>
              <a:rPr lang="zh-CN" altLang="en-US" sz="1900" dirty="0"/>
              <a:t>集体主义和长期</a:t>
            </a:r>
            <a:r>
              <a:rPr lang="en-US" altLang="zh-CN" sz="1900" dirty="0"/>
              <a:t>-</a:t>
            </a:r>
            <a:r>
              <a:rPr lang="zh-CN" altLang="en-US" sz="1900" dirty="0"/>
              <a:t>短期取向重合，剩下一个新维度：放任</a:t>
            </a:r>
            <a:r>
              <a:rPr lang="en-US" altLang="zh-CN" sz="1900" dirty="0"/>
              <a:t>-</a:t>
            </a:r>
            <a:r>
              <a:rPr lang="zh-CN" altLang="en-US" sz="1900" dirty="0"/>
              <a:t>约束</a:t>
            </a:r>
            <a:endParaRPr lang="en-US" altLang="zh-CN" sz="1900" dirty="0"/>
          </a:p>
          <a:p>
            <a:endParaRPr lang="zh-CN" altLang="en-US" sz="19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6DAF81-9759-B7ED-DDE9-C0D75FADB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348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zh-CN" altLang="en-US" sz="2800"/>
              <a:t>维度</a:t>
            </a:r>
            <a:r>
              <a:rPr lang="en-US" altLang="zh-CN" sz="2800"/>
              <a:t>5</a:t>
            </a:r>
            <a:r>
              <a:rPr lang="zh-CN" altLang="en-US" sz="2800"/>
              <a:t>：长期</a:t>
            </a:r>
            <a:r>
              <a:rPr lang="en-US" altLang="zh-CN" sz="2800"/>
              <a:t>-</a:t>
            </a:r>
            <a:r>
              <a:rPr lang="zh-CN" altLang="en-US" sz="2800"/>
              <a:t>短期取向（</a:t>
            </a:r>
            <a:r>
              <a:rPr lang="en-US" altLang="zh-CN" sz="2800"/>
              <a:t>Long Term vs. Short Term Orientation</a:t>
            </a:r>
            <a:r>
              <a:rPr lang="zh-CN" altLang="en-US" sz="280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看重未来，还是过去和现在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长期：东亚、中欧、东欧；中间：北欧、南欧、南亚；短期：美国、澳大利亚、拉丁美洲、非洲、穆斯林国家</a:t>
            </a:r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5124" name="Picture 4" descr="http://finance.gucheng.com/UploadFiles_7830/201504/201504081024167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5" r="2" b="2"/>
          <a:stretch/>
        </p:blipFill>
        <p:spPr bwMode="auto">
          <a:xfrm>
            <a:off x="6946667" y="774285"/>
            <a:ext cx="4389120" cy="258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pic16.nipic.com/20110826/7984399_141600270150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" r="2" b="8654"/>
          <a:stretch/>
        </p:blipFill>
        <p:spPr bwMode="auto">
          <a:xfrm>
            <a:off x="6946667" y="3575074"/>
            <a:ext cx="4389120" cy="258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896E94-5D67-471D-D098-784FAA20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212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zh-CN" altLang="en-US" sz="3400"/>
              <a:t>维度</a:t>
            </a:r>
            <a:r>
              <a:rPr lang="en-US" altLang="zh-CN" sz="3400"/>
              <a:t>6</a:t>
            </a:r>
            <a:r>
              <a:rPr lang="zh-CN" altLang="en-US" sz="3400"/>
              <a:t>：放任</a:t>
            </a:r>
            <a:r>
              <a:rPr lang="en-US" altLang="zh-CN" sz="3400"/>
              <a:t>/</a:t>
            </a:r>
            <a:r>
              <a:rPr lang="zh-CN" altLang="en-US" sz="3400"/>
              <a:t>约束（</a:t>
            </a:r>
            <a:r>
              <a:rPr lang="en-US" altLang="zh-CN" sz="3400"/>
              <a:t>Indulgence vs. Restraint</a:t>
            </a:r>
            <a:r>
              <a:rPr lang="zh-CN" altLang="en-US" sz="340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对于人类基本欲望的满足或控制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放任：南北美、西欧、下撒哈拉非洲；中间：地中海欧洲；约束：东欧、亚洲、穆斯林国家</a:t>
            </a:r>
          </a:p>
        </p:txBody>
      </p:sp>
      <p:pic>
        <p:nvPicPr>
          <p:cNvPr id="6146" name="Picture 2" descr="http://img1.cache.netease.com/catchpic/9/99/99095D726F4347F35A0BB08A9E1F75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7176" y="774285"/>
            <a:ext cx="1768102" cy="258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img0.ph.126.net/Ea4r7m-O1OTLsyiixURexQ==/374755784002588247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2" r="14439" b="2897"/>
          <a:stretch/>
        </p:blipFill>
        <p:spPr bwMode="auto">
          <a:xfrm>
            <a:off x="7597903" y="3575074"/>
            <a:ext cx="3086647" cy="258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133CE9-18A9-154A-BEC8-6A65DF5FF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236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练习：画出中国、美国、日本的文化维度分布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309914" y="1965220"/>
            <a:ext cx="4884037" cy="4210377"/>
            <a:chOff x="3845491" y="1825625"/>
            <a:chExt cx="4884037" cy="4210377"/>
          </a:xfrm>
        </p:grpSpPr>
        <p:sp>
          <p:nvSpPr>
            <p:cNvPr id="4" name="六边形 3"/>
            <p:cNvSpPr/>
            <p:nvPr/>
          </p:nvSpPr>
          <p:spPr>
            <a:xfrm>
              <a:off x="3845491" y="1825625"/>
              <a:ext cx="4884037" cy="4210377"/>
            </a:xfrm>
            <a:prstGeom prst="hexagon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六边形 4"/>
            <p:cNvSpPr/>
            <p:nvPr/>
          </p:nvSpPr>
          <p:spPr>
            <a:xfrm>
              <a:off x="4302696" y="2230961"/>
              <a:ext cx="3958144" cy="3412193"/>
            </a:xfrm>
            <a:prstGeom prst="hexagon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连接符 6"/>
            <p:cNvCxnSpPr>
              <a:stCxn id="4" idx="4"/>
              <a:endCxn id="4" idx="1"/>
            </p:cNvCxnSpPr>
            <p:nvPr/>
          </p:nvCxnSpPr>
          <p:spPr>
            <a:xfrm>
              <a:off x="4898085" y="1825626"/>
              <a:ext cx="2778849" cy="4210375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>
              <a:stCxn id="4" idx="3"/>
              <a:endCxn id="4" idx="0"/>
            </p:cNvCxnSpPr>
            <p:nvPr/>
          </p:nvCxnSpPr>
          <p:spPr>
            <a:xfrm>
              <a:off x="3845491" y="3930814"/>
              <a:ext cx="4884037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4" idx="5"/>
              <a:endCxn id="4" idx="2"/>
            </p:cNvCxnSpPr>
            <p:nvPr/>
          </p:nvCxnSpPr>
          <p:spPr>
            <a:xfrm flipH="1">
              <a:off x="4898085" y="1825626"/>
              <a:ext cx="2778849" cy="4210375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六边形 14"/>
            <p:cNvSpPr/>
            <p:nvPr/>
          </p:nvSpPr>
          <p:spPr>
            <a:xfrm>
              <a:off x="4759110" y="2623330"/>
              <a:ext cx="3065542" cy="2615246"/>
            </a:xfrm>
            <a:prstGeom prst="hexagon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六边形 15"/>
            <p:cNvSpPr/>
            <p:nvPr/>
          </p:nvSpPr>
          <p:spPr>
            <a:xfrm>
              <a:off x="5202462" y="3002637"/>
              <a:ext cx="2164989" cy="1846974"/>
            </a:xfrm>
            <a:prstGeom prst="hexagon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六边形 16"/>
            <p:cNvSpPr/>
            <p:nvPr/>
          </p:nvSpPr>
          <p:spPr>
            <a:xfrm>
              <a:off x="5673917" y="3393484"/>
              <a:ext cx="1249397" cy="1065874"/>
            </a:xfrm>
            <a:prstGeom prst="hexagon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695609" y="1506022"/>
            <a:ext cx="133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权力距离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642269" y="1506022"/>
            <a:ext cx="316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个人主义（集体主义）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112906" y="3878316"/>
            <a:ext cx="192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男性化（女性化）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632857" y="3892661"/>
            <a:ext cx="1967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放任（节制）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00951" y="6278781"/>
            <a:ext cx="1967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长期取向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945086" y="6292117"/>
            <a:ext cx="1967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不确定性规避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058B0E-E49C-96E9-7619-AA8D99B20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022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练习：画出中国、美国、日本的文化维度分布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309914" y="1965220"/>
            <a:ext cx="4884037" cy="4210377"/>
            <a:chOff x="3845491" y="1825625"/>
            <a:chExt cx="4884037" cy="4210377"/>
          </a:xfrm>
        </p:grpSpPr>
        <p:sp>
          <p:nvSpPr>
            <p:cNvPr id="4" name="六边形 3"/>
            <p:cNvSpPr/>
            <p:nvPr/>
          </p:nvSpPr>
          <p:spPr>
            <a:xfrm>
              <a:off x="3845491" y="1825625"/>
              <a:ext cx="4884037" cy="4210377"/>
            </a:xfrm>
            <a:prstGeom prst="hexagon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六边形 4"/>
            <p:cNvSpPr/>
            <p:nvPr/>
          </p:nvSpPr>
          <p:spPr>
            <a:xfrm>
              <a:off x="4302696" y="2230961"/>
              <a:ext cx="3958144" cy="3412193"/>
            </a:xfrm>
            <a:prstGeom prst="hexagon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连接符 6"/>
            <p:cNvCxnSpPr>
              <a:stCxn id="4" idx="4"/>
              <a:endCxn id="4" idx="1"/>
            </p:cNvCxnSpPr>
            <p:nvPr/>
          </p:nvCxnSpPr>
          <p:spPr>
            <a:xfrm>
              <a:off x="4898085" y="1825626"/>
              <a:ext cx="2778849" cy="4210375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>
              <a:stCxn id="4" idx="3"/>
              <a:endCxn id="4" idx="0"/>
            </p:cNvCxnSpPr>
            <p:nvPr/>
          </p:nvCxnSpPr>
          <p:spPr>
            <a:xfrm>
              <a:off x="3845491" y="3930814"/>
              <a:ext cx="4884037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4" idx="5"/>
              <a:endCxn id="4" idx="2"/>
            </p:cNvCxnSpPr>
            <p:nvPr/>
          </p:nvCxnSpPr>
          <p:spPr>
            <a:xfrm flipH="1">
              <a:off x="4898085" y="1825626"/>
              <a:ext cx="2778849" cy="4210375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六边形 14"/>
            <p:cNvSpPr/>
            <p:nvPr/>
          </p:nvSpPr>
          <p:spPr>
            <a:xfrm>
              <a:off x="4759110" y="2623330"/>
              <a:ext cx="3065542" cy="2615246"/>
            </a:xfrm>
            <a:prstGeom prst="hexagon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六边形 15"/>
            <p:cNvSpPr/>
            <p:nvPr/>
          </p:nvSpPr>
          <p:spPr>
            <a:xfrm>
              <a:off x="5202462" y="3002637"/>
              <a:ext cx="2164989" cy="1846974"/>
            </a:xfrm>
            <a:prstGeom prst="hexagon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六边形 16"/>
            <p:cNvSpPr/>
            <p:nvPr/>
          </p:nvSpPr>
          <p:spPr>
            <a:xfrm>
              <a:off x="5673917" y="3393484"/>
              <a:ext cx="1249397" cy="1065874"/>
            </a:xfrm>
            <a:prstGeom prst="hexagon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695609" y="1506022"/>
            <a:ext cx="133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权力距离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642269" y="1506022"/>
            <a:ext cx="316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个人主义（集体主义）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112906" y="3878316"/>
            <a:ext cx="192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男性化（女性化）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632857" y="3892661"/>
            <a:ext cx="1967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放任（节制）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00951" y="6278781"/>
            <a:ext cx="1967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长期取向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945086" y="6292117"/>
            <a:ext cx="1967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不确定性规避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4465137" y="2370557"/>
            <a:ext cx="3025686" cy="3648828"/>
            <a:chOff x="4465137" y="2370557"/>
            <a:chExt cx="3025686" cy="3648828"/>
          </a:xfrm>
        </p:grpSpPr>
        <p:cxnSp>
          <p:nvCxnSpPr>
            <p:cNvPr id="28" name="直接连接符 27"/>
            <p:cNvCxnSpPr>
              <a:stCxn id="5" idx="4"/>
              <a:endCxn id="17" idx="5"/>
            </p:cNvCxnSpPr>
            <p:nvPr/>
          </p:nvCxnSpPr>
          <p:spPr>
            <a:xfrm>
              <a:off x="4620167" y="2370557"/>
              <a:ext cx="1501102" cy="116252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108641" y="3515800"/>
              <a:ext cx="1381708" cy="5608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6215938" y="4064516"/>
              <a:ext cx="1274885" cy="7013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4465137" y="4754551"/>
              <a:ext cx="1779722" cy="126483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4481997" y="4077327"/>
              <a:ext cx="547409" cy="192592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endCxn id="5" idx="4"/>
            </p:cNvCxnSpPr>
            <p:nvPr/>
          </p:nvCxnSpPr>
          <p:spPr>
            <a:xfrm flipH="1" flipV="1">
              <a:off x="4620167" y="2370557"/>
              <a:ext cx="415329" cy="17106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4056410" y="2155371"/>
            <a:ext cx="3251231" cy="2993514"/>
            <a:chOff x="4056410" y="2155371"/>
            <a:chExt cx="3251231" cy="2993514"/>
          </a:xfrm>
        </p:grpSpPr>
        <p:cxnSp>
          <p:nvCxnSpPr>
            <p:cNvPr id="44" name="直接连接符 43"/>
            <p:cNvCxnSpPr>
              <a:stCxn id="16" idx="4"/>
            </p:cNvCxnSpPr>
            <p:nvPr/>
          </p:nvCxnSpPr>
          <p:spPr>
            <a:xfrm flipV="1">
              <a:off x="5128629" y="2155371"/>
              <a:ext cx="1912251" cy="98686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endCxn id="15" idx="0"/>
            </p:cNvCxnSpPr>
            <p:nvPr/>
          </p:nvCxnSpPr>
          <p:spPr>
            <a:xfrm>
              <a:off x="7034626" y="2167133"/>
              <a:ext cx="254449" cy="19034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6495034" y="4064516"/>
              <a:ext cx="812607" cy="108436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 flipV="1">
              <a:off x="5354998" y="4702137"/>
              <a:ext cx="1130152" cy="44674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 flipV="1">
              <a:off x="4056410" y="4087066"/>
              <a:ext cx="1304439" cy="61860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endCxn id="16" idx="4"/>
            </p:cNvCxnSpPr>
            <p:nvPr/>
          </p:nvCxnSpPr>
          <p:spPr>
            <a:xfrm flipV="1">
              <a:off x="4056410" y="3142232"/>
              <a:ext cx="1072219" cy="94483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/>
          <p:cNvGrpSpPr/>
          <p:nvPr/>
        </p:nvGrpSpPr>
        <p:grpSpPr>
          <a:xfrm>
            <a:off x="4449987" y="2951818"/>
            <a:ext cx="3532935" cy="3090399"/>
            <a:chOff x="4449987" y="2951818"/>
            <a:chExt cx="3532935" cy="3090399"/>
          </a:xfrm>
        </p:grpSpPr>
        <p:cxnSp>
          <p:nvCxnSpPr>
            <p:cNvPr id="58" name="直接连接符 57"/>
            <p:cNvCxnSpPr/>
            <p:nvPr/>
          </p:nvCxnSpPr>
          <p:spPr>
            <a:xfrm flipV="1">
              <a:off x="5029406" y="2951818"/>
              <a:ext cx="1465628" cy="5225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6477729" y="2952579"/>
              <a:ext cx="1505193" cy="112407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7026254" y="4062982"/>
              <a:ext cx="941398" cy="189721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V="1">
              <a:off x="4465137" y="5959028"/>
              <a:ext cx="2569489" cy="7631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449987" y="4078782"/>
              <a:ext cx="203835" cy="196343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4659240" y="3044018"/>
              <a:ext cx="398214" cy="106457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文本框 76"/>
          <p:cNvSpPr txBox="1"/>
          <p:nvPr/>
        </p:nvSpPr>
        <p:spPr>
          <a:xfrm>
            <a:off x="10348738" y="5589974"/>
            <a:ext cx="2010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中国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chemeClr val="accent1"/>
                </a:solidFill>
              </a:rPr>
              <a:t>美国</a:t>
            </a:r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日本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01691B8-E7DF-257E-2273-6ED7E1FF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802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从国家水平</a:t>
            </a:r>
            <a:br>
              <a:rPr lang="en-US" altLang="zh-CN" sz="4000" dirty="0"/>
            </a:br>
            <a:r>
              <a:rPr lang="zh-CN" altLang="en-US" sz="4000" dirty="0"/>
              <a:t>走向个人水平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 lnSpcReduction="10000"/>
          </a:bodyPr>
          <a:lstStyle/>
          <a:p>
            <a:r>
              <a:rPr lang="zh-CN" altLang="en-US" dirty="0"/>
              <a:t>在各个文化维度中，个人主义</a:t>
            </a:r>
            <a:r>
              <a:rPr lang="en-US" altLang="zh-CN" dirty="0"/>
              <a:t>-</a:t>
            </a:r>
            <a:r>
              <a:rPr lang="zh-CN" altLang="en-US" dirty="0"/>
              <a:t>集体主义收到了最多的关注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1990</a:t>
            </a:r>
            <a:r>
              <a:rPr lang="zh-CN" altLang="en-US" dirty="0"/>
              <a:t>年代以来，随着跨文化心理学的兴起，许多研究者开始在个人水平研究个人主义</a:t>
            </a:r>
            <a:r>
              <a:rPr lang="en-US" altLang="zh-CN" dirty="0"/>
              <a:t>-</a:t>
            </a:r>
            <a:r>
              <a:rPr lang="zh-CN" altLang="en-US" dirty="0"/>
              <a:t>集体主义对于个体认知和行为的影响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任何文化内部有个人主义者和集体主义者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FC5936-9AB9-1131-3703-89909C33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861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19D21-5FD4-622E-4A3F-155ABA9FA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007A85-6DC3-CBB7-87E2-B433CC616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什么是文化倾向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三种重要的文化倾向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文化倾向的生物学基础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E6BCAF-81CF-9A54-D585-62CEC3A54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734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altLang="zh-CN" sz="3800" dirty="0" err="1"/>
              <a:t>Triandis</a:t>
            </a:r>
            <a:r>
              <a:rPr lang="zh-CN" altLang="en-US" sz="3800" dirty="0"/>
              <a:t>的水平</a:t>
            </a:r>
            <a:r>
              <a:rPr lang="en-US" altLang="zh-CN" sz="3800" dirty="0"/>
              <a:t>-</a:t>
            </a:r>
            <a:r>
              <a:rPr lang="zh-CN" altLang="en-US" sz="3800" dirty="0"/>
              <a:t>垂直个人</a:t>
            </a:r>
            <a:r>
              <a:rPr lang="en-US" altLang="zh-CN" sz="3800" dirty="0"/>
              <a:t>-</a:t>
            </a:r>
            <a:r>
              <a:rPr lang="zh-CN" altLang="en-US" sz="3800" dirty="0"/>
              <a:t>集体主义模型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zh-CN" altLang="en-US" sz="2400"/>
              <a:t>在个人主义</a:t>
            </a:r>
            <a:r>
              <a:rPr lang="en-US" altLang="zh-CN" sz="2400"/>
              <a:t>-</a:t>
            </a:r>
            <a:r>
              <a:rPr lang="zh-CN" altLang="en-US" sz="2400"/>
              <a:t>集体主义维度之外，又加入了水平（</a:t>
            </a:r>
            <a:r>
              <a:rPr lang="en-US" altLang="zh-CN" sz="2400"/>
              <a:t>horizontal</a:t>
            </a:r>
            <a:r>
              <a:rPr lang="zh-CN" altLang="en-US" sz="2400"/>
              <a:t>）和垂直（</a:t>
            </a:r>
            <a:r>
              <a:rPr lang="en-US" altLang="zh-CN" sz="2400"/>
              <a:t>vertical</a:t>
            </a:r>
            <a:r>
              <a:rPr lang="zh-CN" altLang="en-US" sz="2400"/>
              <a:t>）的维度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由此得到四种分类</a:t>
            </a:r>
            <a:endParaRPr lang="en-US" altLang="zh-CN" sz="2400"/>
          </a:p>
          <a:p>
            <a:pPr lvl="1"/>
            <a:r>
              <a:rPr lang="zh-CN" altLang="en-US"/>
              <a:t>垂直个人主义（</a:t>
            </a:r>
            <a:r>
              <a:rPr lang="en-US" altLang="zh-CN"/>
              <a:t>VI</a:t>
            </a:r>
            <a:r>
              <a:rPr lang="zh-CN" altLang="en-US"/>
              <a:t>）：通过竞争、权力等方式从他人中脱颖而出</a:t>
            </a:r>
            <a:endParaRPr lang="en-US" altLang="zh-CN"/>
          </a:p>
          <a:p>
            <a:pPr lvl="1"/>
            <a:r>
              <a:rPr lang="zh-CN" altLang="en-US"/>
              <a:t>水平个人主义（</a:t>
            </a:r>
            <a:r>
              <a:rPr lang="en-US" altLang="zh-CN"/>
              <a:t>HI</a:t>
            </a:r>
            <a:r>
              <a:rPr lang="zh-CN" altLang="en-US"/>
              <a:t>）：强调平等，表达个人独特性</a:t>
            </a:r>
            <a:endParaRPr lang="en-US" altLang="zh-CN"/>
          </a:p>
          <a:p>
            <a:pPr lvl="1"/>
            <a:r>
              <a:rPr lang="zh-CN" altLang="en-US"/>
              <a:t>垂直集体主义（</a:t>
            </a:r>
            <a:r>
              <a:rPr lang="en-US" altLang="zh-CN"/>
              <a:t>VC</a:t>
            </a:r>
            <a:r>
              <a:rPr lang="zh-CN" altLang="en-US"/>
              <a:t>）：强调服从权威，为群体做出个人牺牲</a:t>
            </a:r>
            <a:endParaRPr lang="en-US" altLang="zh-CN"/>
          </a:p>
          <a:p>
            <a:pPr lvl="1"/>
            <a:r>
              <a:rPr lang="zh-CN" altLang="en-US"/>
              <a:t>水平集体主义（</a:t>
            </a:r>
            <a:r>
              <a:rPr lang="en-US" altLang="zh-CN"/>
              <a:t>HC</a:t>
            </a:r>
            <a:r>
              <a:rPr lang="zh-CN" altLang="en-US"/>
              <a:t>）：强调互依与互助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9B5771-17F2-9060-FAB4-07C11BF64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667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640238" y="175934"/>
          <a:ext cx="105156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058">
                  <a:extLst>
                    <a:ext uri="{9D8B030D-6E8A-4147-A177-3AD203B41FA5}">
                      <a16:colId xmlns:a16="http://schemas.microsoft.com/office/drawing/2014/main" val="2735837539"/>
                    </a:ext>
                  </a:extLst>
                </a:gridCol>
                <a:gridCol w="5318342">
                  <a:extLst>
                    <a:ext uri="{9D8B030D-6E8A-4147-A177-3AD203B41FA5}">
                      <a16:colId xmlns:a16="http://schemas.microsoft.com/office/drawing/2014/main" val="18438964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62809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dirty="0">
                          <a:solidFill>
                            <a:schemeClr val="tx1"/>
                          </a:solidFill>
                        </a:rPr>
                        <a:t>个人主义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dirty="0">
                          <a:solidFill>
                            <a:schemeClr val="tx1"/>
                          </a:solidFill>
                        </a:rPr>
                        <a:t>集体主义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2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b="1" dirty="0"/>
                        <a:t>垂直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dirty="0"/>
                        <a:t>美国、英国、法国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dirty="0"/>
                        <a:t>东亚文化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524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b="1" dirty="0"/>
                        <a:t>水平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dirty="0"/>
                        <a:t>北欧、澳大利亚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dirty="0"/>
                        <a:t>以色列集体农庄</a:t>
                      </a:r>
                      <a:endParaRPr lang="en-US" altLang="zh-CN" sz="3600" dirty="0"/>
                    </a:p>
                    <a:p>
                      <a:pPr algn="ctr"/>
                      <a:r>
                        <a:rPr lang="zh-CN" altLang="en-US" sz="3600" dirty="0"/>
                        <a:t>（</a:t>
                      </a:r>
                      <a:r>
                        <a:rPr lang="en-US" altLang="zh-CN" sz="24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kibbutz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3600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213449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0D9835AB-6EF3-4CCC-9114-BE10B0DCF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14" y="3428999"/>
            <a:ext cx="3853813" cy="25645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DE74E3-50F7-4F0C-801C-1D5DF0B29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686" y="3428998"/>
            <a:ext cx="3442332" cy="2564537"/>
          </a:xfrm>
          <a:prstGeom prst="rect">
            <a:avLst/>
          </a:prstGeom>
        </p:spPr>
      </p:pic>
      <p:pic>
        <p:nvPicPr>
          <p:cNvPr id="4098" name="Picture 2" descr="âkibbutzâçå¾çæç´¢ç»æ">
            <a:extLst>
              <a:ext uri="{FF2B5EF4-FFF2-40B4-BE49-F238E27FC236}">
                <a16:creationId xmlns:a16="http://schemas.microsoft.com/office/drawing/2014/main" id="{105B2CEE-5F8D-4A57-A7F7-C9DED7EE4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91" y="3428997"/>
            <a:ext cx="3667125" cy="256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CAE91C-ED52-69B3-45EF-BFEF590DD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919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zh-CN" altLang="en-US" sz="5400"/>
              <a:t>中国人真的是集体主义吗？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3660" y="1310327"/>
            <a:ext cx="10143668" cy="4724714"/>
          </a:xfrm>
        </p:spPr>
        <p:txBody>
          <a:bodyPr anchor="ctr">
            <a:normAutofit/>
          </a:bodyPr>
          <a:lstStyle/>
          <a:p>
            <a:r>
              <a:rPr lang="en-US" altLang="zh-CN" sz="2400" dirty="0"/>
              <a:t>Brewer &amp; Chen (2007)</a:t>
            </a:r>
            <a:r>
              <a:rPr lang="zh-CN" altLang="en-US" sz="2400" dirty="0"/>
              <a:t>提出，集体主义应进一步分为两种：</a:t>
            </a:r>
            <a:endParaRPr lang="en-US" altLang="zh-CN" sz="2400" dirty="0"/>
          </a:p>
          <a:p>
            <a:pPr lvl="1"/>
            <a:r>
              <a:rPr lang="zh-CN" altLang="en-US" dirty="0"/>
              <a:t>关系集体主义（</a:t>
            </a:r>
            <a:r>
              <a:rPr lang="en-US" altLang="zh-CN" dirty="0"/>
              <a:t>relational collectivism</a:t>
            </a:r>
            <a:r>
              <a:rPr lang="zh-CN" altLang="en-US" dirty="0"/>
              <a:t>）：聚焦于亲近的人际关系</a:t>
            </a:r>
            <a:endParaRPr lang="en-US" altLang="zh-CN" dirty="0"/>
          </a:p>
          <a:p>
            <a:pPr lvl="1"/>
            <a:r>
              <a:rPr lang="zh-CN" altLang="en-US" dirty="0"/>
              <a:t>群体集体主义（</a:t>
            </a:r>
            <a:r>
              <a:rPr lang="en-US" altLang="zh-CN" dirty="0"/>
              <a:t>group collectivism</a:t>
            </a:r>
            <a:r>
              <a:rPr lang="zh-CN" altLang="en-US" dirty="0"/>
              <a:t>）：聚焦于群体与社会认同</a:t>
            </a:r>
            <a:endParaRPr lang="en-US" altLang="zh-CN" dirty="0"/>
          </a:p>
          <a:p>
            <a:endParaRPr lang="en-US" altLang="zh-CN" sz="2400" dirty="0"/>
          </a:p>
          <a:p>
            <a:r>
              <a:rPr lang="zh-CN" altLang="en-US" sz="2400" dirty="0"/>
              <a:t>根据他们的理论，中国人属于典型的关系集体主义，在群体集体主义上则低于美国人</a:t>
            </a:r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041AD5-AD22-F863-09A0-6CD370C6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156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文化心理学的三大传统</a:t>
            </a:r>
            <a:r>
              <a:rPr lang="en-US" altLang="zh-CN" sz="3600" dirty="0"/>
              <a:t>(Peng, Ames, &amp; Knowles, 2001)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240695" y="2133934"/>
            <a:ext cx="3419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规范与价值观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240695" y="2718709"/>
            <a:ext cx="3419062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个人主义</a:t>
            </a:r>
            <a:r>
              <a:rPr lang="en-US" altLang="zh-CN" sz="3200" dirty="0"/>
              <a:t>/</a:t>
            </a:r>
            <a:br>
              <a:rPr lang="en-US" altLang="zh-CN" sz="3200" dirty="0"/>
            </a:br>
            <a:r>
              <a:rPr lang="zh-CN" altLang="en-US" sz="3200" dirty="0"/>
              <a:t>集体主义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30625" y="4380702"/>
            <a:ext cx="3419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自我结构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78225" y="4981423"/>
            <a:ext cx="3723862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独立型</a:t>
            </a:r>
            <a:r>
              <a:rPr lang="en-US" altLang="zh-CN" sz="3200" dirty="0"/>
              <a:t>/</a:t>
            </a:r>
          </a:p>
          <a:p>
            <a:pPr algn="ctr"/>
            <a:r>
              <a:rPr lang="en-US" altLang="zh-CN" sz="3200" dirty="0"/>
              <a:t> </a:t>
            </a:r>
            <a:r>
              <a:rPr lang="zh-CN" altLang="en-US" sz="3200" dirty="0"/>
              <a:t>互依型自我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28451" y="4401669"/>
            <a:ext cx="357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认知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28451" y="4981423"/>
            <a:ext cx="3578088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整体性</a:t>
            </a:r>
            <a:r>
              <a:rPr lang="en-US" altLang="zh-CN" sz="3200" dirty="0"/>
              <a:t>/</a:t>
            </a:r>
            <a:r>
              <a:rPr lang="zh-CN" altLang="en-US" sz="3200" dirty="0"/>
              <a:t>分析性</a:t>
            </a:r>
            <a:endParaRPr lang="en-US" altLang="zh-CN" sz="3200" dirty="0"/>
          </a:p>
          <a:p>
            <a:pPr algn="ctr"/>
            <a:r>
              <a:rPr lang="zh-CN" altLang="en-US" sz="3200" dirty="0"/>
              <a:t>思维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93E07C-27A4-C235-8450-77157E2E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547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49237"/>
            <a:ext cx="10515600" cy="1325563"/>
          </a:xfrm>
        </p:spPr>
        <p:txBody>
          <a:bodyPr/>
          <a:lstStyle/>
          <a:p>
            <a:r>
              <a:rPr lang="en-US" altLang="zh-CN" dirty="0"/>
              <a:t>Markus &amp; </a:t>
            </a:r>
            <a:r>
              <a:rPr lang="en-US" altLang="zh-CN" dirty="0" err="1"/>
              <a:t>Kitayama</a:t>
            </a:r>
            <a:r>
              <a:rPr lang="zh-CN" altLang="en-US" dirty="0"/>
              <a:t>（</a:t>
            </a:r>
            <a:r>
              <a:rPr lang="en-US" altLang="zh-CN" dirty="0"/>
              <a:t>1991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1323975"/>
            <a:ext cx="10048875" cy="5534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EA0F4F-0D28-9776-BFA5-A1805D0AA8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1" r="1" b="12911"/>
          <a:stretch/>
        </p:blipFill>
        <p:spPr>
          <a:xfrm>
            <a:off x="838199" y="2914248"/>
            <a:ext cx="1445403" cy="17708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FB18A1-BFE5-1219-B424-4416EF2A4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790" y="2914249"/>
            <a:ext cx="1478679" cy="1770874"/>
          </a:xfrm>
          <a:prstGeom prst="rect">
            <a:avLst/>
          </a:prstGeom>
          <a:effectLst/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5C529E-A2CF-9824-1E2D-941CB3BB1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879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2915D-7EAD-2418-5E20-E9E897C4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测试你的文化自我类型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614F8E-EE08-D5EE-21F4-CCB0BD309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请写</a:t>
            </a:r>
            <a:r>
              <a:rPr lang="en-US" altLang="zh-CN" dirty="0"/>
              <a:t>10</a:t>
            </a:r>
            <a:r>
              <a:rPr lang="zh-CN" altLang="en-US" dirty="0"/>
              <a:t>句以“我”字开头的句子，描述你自己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3CCB7C-98D2-1A29-701D-03C123BD0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665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28" y="171811"/>
            <a:ext cx="6364613" cy="1622321"/>
          </a:xfrm>
        </p:spPr>
        <p:txBody>
          <a:bodyPr>
            <a:normAutofit/>
          </a:bodyPr>
          <a:lstStyle/>
          <a:p>
            <a:r>
              <a:rPr lang="zh-CN" altLang="en-US" dirty="0"/>
              <a:t>独立型</a:t>
            </a:r>
            <a:r>
              <a:rPr lang="en-US" altLang="zh-CN" dirty="0"/>
              <a:t>/</a:t>
            </a:r>
            <a:r>
              <a:rPr lang="zh-CN" altLang="en-US" dirty="0"/>
              <a:t>互依型自我结构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8928" y="1819220"/>
            <a:ext cx="10785783" cy="3785419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自我既有文化普适的成分，也有文化特异的成分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依据个人和他人的关系，可以区分出两种不同的自我结构：独立型自我结构（</a:t>
            </a:r>
            <a:r>
              <a:rPr lang="en-US" altLang="zh-CN" sz="2000" dirty="0"/>
              <a:t>independent self-construal</a:t>
            </a:r>
            <a:r>
              <a:rPr lang="zh-CN" altLang="en-US" sz="2000" dirty="0"/>
              <a:t>）和互依型自我结构（</a:t>
            </a:r>
            <a:r>
              <a:rPr lang="en-US" altLang="zh-CN" sz="2000" dirty="0"/>
              <a:t>interdependent self-construal</a:t>
            </a:r>
            <a:r>
              <a:rPr lang="zh-CN" altLang="en-US" sz="2000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5DBDC4-1A87-BD50-D42D-6FF10E3D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724" y="3711930"/>
            <a:ext cx="7860090" cy="298484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A6D2FF-781D-43A3-5732-247FBEF9D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8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自我结构的影响：个人选择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7840" y="2494450"/>
            <a:ext cx="4930218" cy="3563159"/>
          </a:xfrm>
        </p:spPr>
        <p:txBody>
          <a:bodyPr>
            <a:normAutofit fontScale="92500"/>
          </a:bodyPr>
          <a:lstStyle/>
          <a:p>
            <a:r>
              <a:rPr lang="zh-CN" altLang="en-US" sz="2400" dirty="0"/>
              <a:t>独立型自我结构强调个人的独特性，这种偏好也体现在个人选择上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Kim &amp; Markus</a:t>
            </a:r>
            <a:r>
              <a:rPr lang="zh-CN" altLang="en-US" sz="2400" dirty="0"/>
              <a:t>（</a:t>
            </a:r>
            <a:r>
              <a:rPr lang="en-US" altLang="zh-CN" sz="2400" dirty="0"/>
              <a:t>1999</a:t>
            </a:r>
            <a:r>
              <a:rPr lang="zh-CN" altLang="en-US" sz="2400" dirty="0"/>
              <a:t>）的田野实验</a:t>
            </a:r>
            <a:endParaRPr lang="en-US" altLang="zh-CN" sz="2400" dirty="0"/>
          </a:p>
          <a:p>
            <a:pPr lvl="1"/>
            <a:r>
              <a:rPr lang="zh-CN" altLang="en-US" dirty="0"/>
              <a:t>在三番国际机场邀请旅客完成问卷，然后让被试从五只笔中挑选一只作为礼物，其中有一只或两只和其它笔的颜色不同</a:t>
            </a:r>
            <a:endParaRPr lang="en-US" altLang="zh-CN" dirty="0"/>
          </a:p>
          <a:p>
            <a:pPr lvl="1"/>
            <a:r>
              <a:rPr lang="zh-CN" altLang="en-US" dirty="0"/>
              <a:t>欧洲裔被试相比于东亚被试，更愿意选择颜色较为独特的那种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5658" b="-3"/>
          <a:stretch/>
        </p:blipFill>
        <p:spPr>
          <a:xfrm>
            <a:off x="6200540" y="2360400"/>
            <a:ext cx="4802404" cy="3563372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740DA9-56FD-1DC0-6091-3AF1967A1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579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自我结构的影响：自我参照效应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r>
              <a:rPr lang="zh-CN" altLang="en-US" sz="2000"/>
              <a:t>在西方研究中，自我参照条件的再认表现显著高于母亲参照条件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在中国被试中自我参照与母亲参照具有类似的再认表现（</a:t>
            </a:r>
            <a:r>
              <a:rPr lang="en-US" altLang="zh-CN" sz="2000"/>
              <a:t>Zhu &amp; Zhang, 2002</a:t>
            </a:r>
            <a:r>
              <a:rPr lang="zh-CN" altLang="en-US" sz="2000"/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7" y="3946335"/>
            <a:ext cx="6894236" cy="148906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24D83A-E011-F0D1-7FBB-DAF0F1F4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601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4" t="24673" r="4082" b="44387"/>
          <a:stretch/>
        </p:blipFill>
        <p:spPr bwMode="auto">
          <a:xfrm>
            <a:off x="1213928" y="1485036"/>
            <a:ext cx="6373291" cy="2530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独立</a:t>
            </a:r>
            <a:r>
              <a:rPr lang="en-US" altLang="zh-CN" sz="4000" dirty="0"/>
              <a:t>-</a:t>
            </a:r>
            <a:r>
              <a:rPr lang="zh-CN" altLang="en-US" sz="4000" dirty="0"/>
              <a:t>互依自我结构的脑机制（</a:t>
            </a:r>
            <a:r>
              <a:rPr lang="en-US" altLang="zh-CN" sz="4000" dirty="0"/>
              <a:t>Zhu et al., 2007)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74556" y="4573172"/>
            <a:ext cx="5253675" cy="43513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中国被试想自己和想母亲时神经激活相似</a:t>
            </a:r>
            <a:endParaRPr lang="en-US" altLang="zh-CN" sz="2400" dirty="0"/>
          </a:p>
          <a:p>
            <a:r>
              <a:rPr lang="zh-CN" altLang="en-US" sz="2400" dirty="0"/>
              <a:t>西方被试想自己和想母亲时神经激活差异显著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A9701AD-0AEA-4F11-B466-315F20C28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2" t="55435" r="34760" b="13624"/>
          <a:stretch/>
        </p:blipFill>
        <p:spPr bwMode="auto">
          <a:xfrm>
            <a:off x="7366753" y="1554634"/>
            <a:ext cx="3120272" cy="2530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129503-50A8-522D-81E4-4DF9E9AD6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16" y="4373331"/>
            <a:ext cx="4559057" cy="173128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735C22-3744-119A-A69D-B84B86C75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955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>
            <a:normAutofit/>
          </a:bodyPr>
          <a:lstStyle/>
          <a:p>
            <a:pPr algn="r"/>
            <a:r>
              <a:rPr lang="zh-CN" altLang="en-US" dirty="0"/>
              <a:t>什么是文化（</a:t>
            </a:r>
            <a:r>
              <a:rPr lang="en-US" altLang="zh-CN" dirty="0"/>
              <a:t>culture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76032" y="894027"/>
            <a:ext cx="6377768" cy="4782873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拉丁文词源：</a:t>
            </a:r>
            <a:r>
              <a:rPr lang="en-US" altLang="zh-CN" dirty="0" err="1"/>
              <a:t>Cultura</a:t>
            </a:r>
            <a:endParaRPr lang="en-US" altLang="zh-CN" dirty="0"/>
          </a:p>
          <a:p>
            <a:pPr lvl="1"/>
            <a:r>
              <a:rPr lang="zh-CN" altLang="en-US" dirty="0"/>
              <a:t>土地耕作</a:t>
            </a:r>
            <a:endParaRPr lang="en-US" altLang="zh-CN" dirty="0"/>
          </a:p>
          <a:p>
            <a:pPr lvl="1"/>
            <a:r>
              <a:rPr lang="zh-CN" altLang="en-US" dirty="0"/>
              <a:t>灵魂的锻造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sz="2400" dirty="0"/>
              <a:t>所有尝试用文字概括文化含义的努力都“像是试图抓住手中的空气，人们发现它到处都是，但就是抓不住”（</a:t>
            </a:r>
            <a:r>
              <a:rPr lang="en-US" altLang="zh-CN" sz="2400" dirty="0"/>
              <a:t>Lowell, 1934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Kroeber &amp; Kluckhohn (1952)</a:t>
            </a:r>
            <a:r>
              <a:rPr lang="zh-CN" altLang="en-US" sz="2400" dirty="0"/>
              <a:t>在一篇综述中找到了</a:t>
            </a:r>
            <a:r>
              <a:rPr lang="en-US" altLang="zh-CN" sz="2400" dirty="0"/>
              <a:t>160</a:t>
            </a:r>
            <a:r>
              <a:rPr lang="zh-CN" altLang="en-US" sz="2400" dirty="0"/>
              <a:t>多种文化的定义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12E586-CB10-2257-48CC-AD6E9E2C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570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文化心理学的三大传统</a:t>
            </a:r>
            <a:r>
              <a:rPr lang="en-US" altLang="zh-CN" sz="3600" dirty="0"/>
              <a:t>(Peng, Ames, &amp; Knowles, 2001)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240695" y="2133934"/>
            <a:ext cx="3419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规范与价值观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240695" y="2718709"/>
            <a:ext cx="3419062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个人主义</a:t>
            </a:r>
            <a:r>
              <a:rPr lang="en-US" altLang="zh-CN" sz="3200" dirty="0"/>
              <a:t>/</a:t>
            </a:r>
            <a:br>
              <a:rPr lang="en-US" altLang="zh-CN" sz="3200" dirty="0"/>
            </a:br>
            <a:r>
              <a:rPr lang="zh-CN" altLang="en-US" sz="3200" dirty="0"/>
              <a:t>集体主义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30625" y="4380702"/>
            <a:ext cx="3419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自我结构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78225" y="4981423"/>
            <a:ext cx="3723862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独立型</a:t>
            </a:r>
            <a:r>
              <a:rPr lang="en-US" altLang="zh-CN" sz="3200" dirty="0"/>
              <a:t>/</a:t>
            </a:r>
          </a:p>
          <a:p>
            <a:pPr algn="ctr"/>
            <a:r>
              <a:rPr lang="en-US" altLang="zh-CN" sz="3200" dirty="0"/>
              <a:t> </a:t>
            </a:r>
            <a:r>
              <a:rPr lang="zh-CN" altLang="en-US" sz="3200" dirty="0"/>
              <a:t>互依型自我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28451" y="4401669"/>
            <a:ext cx="357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认知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28451" y="4981423"/>
            <a:ext cx="3578088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整体性</a:t>
            </a:r>
            <a:r>
              <a:rPr lang="en-US" altLang="zh-CN" sz="3200" dirty="0"/>
              <a:t>/</a:t>
            </a:r>
            <a:r>
              <a:rPr lang="zh-CN" altLang="en-US" sz="3200" dirty="0"/>
              <a:t>分析性</a:t>
            </a:r>
            <a:endParaRPr lang="en-US" altLang="zh-CN" sz="3200" dirty="0"/>
          </a:p>
          <a:p>
            <a:pPr algn="ctr"/>
            <a:r>
              <a:rPr lang="zh-CN" altLang="en-US" sz="3200" dirty="0"/>
              <a:t>思维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9E9FEA-E844-6B2C-6138-2779B51D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562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辩证思维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Peng &amp; </a:t>
            </a:r>
            <a:r>
              <a:rPr lang="en-US" altLang="zh-CN" dirty="0" err="1"/>
              <a:t>Nisbett</a:t>
            </a:r>
            <a:r>
              <a:rPr lang="en-US" altLang="zh-CN" dirty="0"/>
              <a:t> (1999)</a:t>
            </a:r>
            <a:endParaRPr lang="zh-CN" altLang="en-US" dirty="0"/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0" t="34779" r="13612" b="6645"/>
          <a:stretch>
            <a:fillRect/>
          </a:stretch>
        </p:blipFill>
        <p:spPr bwMode="auto">
          <a:xfrm>
            <a:off x="1791071" y="2743201"/>
            <a:ext cx="6897687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0" t="16193" r="50000" b="21039"/>
          <a:stretch>
            <a:fillRect/>
          </a:stretch>
        </p:blipFill>
        <p:spPr bwMode="auto">
          <a:xfrm>
            <a:off x="8608166" y="2743201"/>
            <a:ext cx="2066925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361DFF-C102-CAB2-46C7-E09E0B58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177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东方文化的辩证思维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732" y="1813099"/>
            <a:ext cx="7128353" cy="43513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zh-CN" sz="2400" dirty="0"/>
              <a:t>东方文化有别于西方文化的一个重要特征在于其朴素辨证论（</a:t>
            </a:r>
            <a:r>
              <a:rPr lang="en-US" altLang="zh-CN" sz="2400" dirty="0"/>
              <a:t>naïve dialecticism</a:t>
            </a:r>
            <a:r>
              <a:rPr lang="zh-CN" altLang="zh-CN" sz="2400" dirty="0"/>
              <a:t>）的思维方式</a:t>
            </a:r>
            <a:endParaRPr lang="en-US" altLang="zh-CN" sz="2400" dirty="0"/>
          </a:p>
          <a:p>
            <a:pPr lvl="1" eaLnBrk="1" hangingPunct="1">
              <a:defRPr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）变异论（</a:t>
            </a:r>
            <a:r>
              <a:rPr lang="en-US" altLang="zh-CN" dirty="0"/>
              <a:t>principle of change</a:t>
            </a:r>
            <a:r>
              <a:rPr lang="zh-CN" altLang="zh-CN" dirty="0"/>
              <a:t>）：没有什么稳定不变的东西，万事万物皆处在动态和变化当中；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）矛盾论（</a:t>
            </a:r>
            <a:r>
              <a:rPr lang="en-US" altLang="zh-CN" dirty="0"/>
              <a:t>principle of contradiction</a:t>
            </a:r>
            <a:r>
              <a:rPr lang="zh-CN" altLang="zh-CN" dirty="0"/>
              <a:t>）：矛盾是普遍存在的，矛盾的两方面也可以和谐共存于同一事物当中；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）整合论（</a:t>
            </a:r>
            <a:r>
              <a:rPr lang="en-US" altLang="zh-CN" dirty="0"/>
              <a:t>principle of relationship or holism</a:t>
            </a:r>
            <a:r>
              <a:rPr lang="zh-CN" altLang="zh-CN" dirty="0"/>
              <a:t>）：没有什么是孤立的，每样事物之间都相互关联。</a:t>
            </a:r>
            <a:endParaRPr lang="en-US" altLang="zh-CN" dirty="0"/>
          </a:p>
          <a:p>
            <a:pPr eaLnBrk="1" hangingPunct="1">
              <a:defRPr/>
            </a:pPr>
            <a:endParaRPr lang="en-US" altLang="zh-CN" sz="2400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6"/>
          <a:stretch/>
        </p:blipFill>
        <p:spPr bwMode="auto">
          <a:xfrm>
            <a:off x="7979079" y="1813099"/>
            <a:ext cx="3922718" cy="3739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603C6A-8E1C-866C-A4F6-25C345C9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795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-1350577"/>
            <a:ext cx="10666965" cy="5585619"/>
          </a:xfrm>
        </p:spPr>
        <p:txBody>
          <a:bodyPr>
            <a:normAutofit/>
          </a:bodyPr>
          <a:lstStyle/>
          <a:p>
            <a:r>
              <a:rPr lang="zh-CN" altLang="en-US" dirty="0"/>
              <a:t>整体性思维与分析性思维</a:t>
            </a:r>
            <a:r>
              <a:rPr lang="en-US" altLang="zh-CN" dirty="0"/>
              <a:t>(Nisbett, Peng, Choi &amp; </a:t>
            </a:r>
            <a:r>
              <a:rPr lang="en-US" altLang="zh-CN" dirty="0" err="1"/>
              <a:t>Norenzayan</a:t>
            </a:r>
            <a:r>
              <a:rPr lang="en-US" altLang="zh-CN" dirty="0"/>
              <a:t>,  2001)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1675" y="1272381"/>
            <a:ext cx="8805958" cy="5585619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整体性思维（</a:t>
            </a:r>
            <a:r>
              <a:rPr lang="en-US" altLang="zh-CN" dirty="0"/>
              <a:t>holistic thinking</a:t>
            </a:r>
            <a:r>
              <a:rPr lang="zh-CN" altLang="en-US" dirty="0"/>
              <a:t>）：从整体的角度加工，关注前景客体和背景之间的关系，并基于这些关系来解释和预测事件。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分析性思维（</a:t>
            </a:r>
            <a:r>
              <a:rPr lang="en-US" altLang="zh-CN" dirty="0"/>
              <a:t>analytic thinking</a:t>
            </a:r>
            <a:r>
              <a:rPr lang="zh-CN" altLang="en-US" dirty="0"/>
              <a:t>）：倾向于从背景中剥离出客体，关注客体自身的属性，将其归属到相应的分类中，并使用这些分类的规则来解释和预测客体的行为。</a:t>
            </a:r>
          </a:p>
        </p:txBody>
      </p:sp>
      <p:pic>
        <p:nvPicPr>
          <p:cNvPr id="4" name="Picture 2" descr="http://www-personal.umich.edu/~nisbett/images/Dick%20sm.jpg">
            <a:extLst>
              <a:ext uri="{FF2B5EF4-FFF2-40B4-BE49-F238E27FC236}">
                <a16:creationId xmlns:a16="http://schemas.microsoft.com/office/drawing/2014/main" id="{A128E4E9-9B08-17BA-F952-29CF0A11AF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7" b="1"/>
          <a:stretch/>
        </p:blipFill>
        <p:spPr bwMode="auto">
          <a:xfrm>
            <a:off x="10048478" y="2289943"/>
            <a:ext cx="1456688" cy="227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13F3B2F-77D7-C9D6-0E3F-33C5F69F2966}"/>
              </a:ext>
            </a:extLst>
          </p:cNvPr>
          <p:cNvSpPr txBox="1"/>
          <p:nvPr/>
        </p:nvSpPr>
        <p:spPr>
          <a:xfrm>
            <a:off x="9926425" y="4788816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Richard Nisbett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3ACEF7-D933-5E03-4586-C3CCD8DB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395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中国与古希腊的思维传统差异（</a:t>
            </a:r>
            <a:r>
              <a:rPr lang="en-US" altLang="zh-CN" dirty="0" err="1"/>
              <a:t>Nisbett</a:t>
            </a:r>
            <a:r>
              <a:rPr lang="en-US" altLang="zh-CN" dirty="0"/>
              <a:t>, Peng, Choi &amp; </a:t>
            </a:r>
            <a:r>
              <a:rPr lang="en-US" altLang="zh-CN" dirty="0" err="1"/>
              <a:t>Norenzayan</a:t>
            </a:r>
            <a:r>
              <a:rPr lang="en-US" altLang="zh-CN" dirty="0"/>
              <a:t>, 2001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2276562"/>
          <a:ext cx="8229600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196681399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549175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中国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古希腊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30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连续的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离散的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13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整体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客体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426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关系与相似性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分类与规则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8387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zh-CN" altLang="en-US" dirty="0"/>
                        <a:t>辩证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逻辑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5135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基于经验的知识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抽象的分析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689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E15DA6-B558-CD72-ADDC-D6E9CC5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43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4804" y="600001"/>
            <a:ext cx="3771206" cy="1630440"/>
          </a:xfrm>
        </p:spPr>
        <p:txBody>
          <a:bodyPr anchor="ctr">
            <a:normAutofit/>
          </a:bodyPr>
          <a:lstStyle/>
          <a:p>
            <a:r>
              <a:rPr lang="en-US" altLang="zh-CN" sz="3400" dirty="0"/>
              <a:t>Masuda &amp; Nisbett (2001)</a:t>
            </a:r>
            <a:endParaRPr lang="zh-CN" altLang="en-US" sz="3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4804" y="2508342"/>
            <a:ext cx="3872992" cy="3123466"/>
          </a:xfrm>
        </p:spPr>
        <p:txBody>
          <a:bodyPr anchor="ctr">
            <a:normAutofit/>
          </a:bodyPr>
          <a:lstStyle/>
          <a:p>
            <a:r>
              <a:rPr lang="zh-CN" altLang="en-US" sz="1800" dirty="0"/>
              <a:t>描述右边的场景时，美国被试的第一个描述通常涉及前景对象，日本被试的描述通常涉及背景对象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日本被试提到前景对象的次数和美国被试没有差异，但提到背景的次数多</a:t>
            </a:r>
            <a:r>
              <a:rPr lang="en-US" altLang="zh-CN" sz="1800" dirty="0"/>
              <a:t>70%</a:t>
            </a:r>
          </a:p>
          <a:p>
            <a:endParaRPr lang="en-US" altLang="zh-CN" sz="1800" dirty="0"/>
          </a:p>
          <a:p>
            <a:r>
              <a:rPr lang="zh-CN" altLang="en-US" sz="1800" dirty="0"/>
              <a:t>日本被试谈及前景和背景关系的次数是美国被试的两倍</a:t>
            </a:r>
          </a:p>
        </p:txBody>
      </p:sp>
      <p:pic>
        <p:nvPicPr>
          <p:cNvPr id="4" name="Picture 2" descr="http://jih.ism-online.org/files/2010/09/Fish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3" r="8684"/>
          <a:stretch/>
        </p:blipFill>
        <p:spPr bwMode="auto">
          <a:xfrm>
            <a:off x="4636008" y="10"/>
            <a:ext cx="75559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B63DAC-50E2-4E68-619E-6DF40E4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65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变化视盲（</a:t>
            </a:r>
            <a:r>
              <a:rPr lang="en-US" altLang="zh-CN" dirty="0"/>
              <a:t>change blindness</a:t>
            </a:r>
            <a:r>
              <a:rPr lang="zh-CN" altLang="en-US" dirty="0"/>
              <a:t>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42C1AF-65E1-BA4E-5BAA-BA5D91FCA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27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21154" y="1174698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700" dirty="0"/>
              <a:t>Masuda &amp; Nisbett, 2006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21154" y="4020768"/>
            <a:ext cx="2446465" cy="117829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2400" dirty="0"/>
              <a:t>相比于美国被试，东亚被试对于背景信息的变化视盲更低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5478" r="-1" b="-1"/>
          <a:stretch/>
        </p:blipFill>
        <p:spPr>
          <a:xfrm>
            <a:off x="912883" y="823047"/>
            <a:ext cx="7608304" cy="521190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3D0C03-459A-80E8-7D0D-6DA660AC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164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面孔知觉（</a:t>
            </a:r>
            <a:r>
              <a:rPr lang="en-US" altLang="zh-CN" dirty="0" err="1"/>
              <a:t>Blais</a:t>
            </a:r>
            <a:r>
              <a:rPr lang="en-US" altLang="zh-CN" dirty="0"/>
              <a:t> et al., 2013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1606"/>
          <a:stretch/>
        </p:blipFill>
        <p:spPr>
          <a:xfrm>
            <a:off x="841248" y="2139705"/>
            <a:ext cx="6236208" cy="366018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46848" y="1910779"/>
            <a:ext cx="3803904" cy="3660185"/>
          </a:xfrm>
        </p:spPr>
        <p:txBody>
          <a:bodyPr anchor="ctr">
            <a:normAutofit/>
          </a:bodyPr>
          <a:lstStyle/>
          <a:p>
            <a:r>
              <a:rPr lang="zh-CN" altLang="en-US" sz="2200" dirty="0"/>
              <a:t>在观看面孔时，西方被试的注意焦点在眼睛和嘴的三角区切换，东方被试则集中在鼻子上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5EC906-FA83-D235-9080-7302D83B6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337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5400" dirty="0"/>
              <a:t>审美偏好（</a:t>
            </a:r>
            <a:r>
              <a:rPr lang="en-US" altLang="zh-CN" sz="5400" dirty="0"/>
              <a:t>Masuda et al., 2008)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57400" y="5636621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zh-CN" altLang="en-US" sz="2000" dirty="0"/>
              <a:t>拍照片时，东方被试包含了更多背景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1699146"/>
            <a:ext cx="5455917" cy="37373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1774165"/>
            <a:ext cx="5455917" cy="3587265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1C241A-0D60-8C81-AE93-0B1C02CB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66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 dirty="0"/>
              <a:t>文化的范畴（</a:t>
            </a:r>
            <a:r>
              <a:rPr lang="en-US" altLang="zh-CN" dirty="0"/>
              <a:t>Chiu &amp; Hong, 2010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7" name="内容占位符 2">
            <a:extLst>
              <a:ext uri="{FF2B5EF4-FFF2-40B4-BE49-F238E27FC236}">
                <a16:creationId xmlns:a16="http://schemas.microsoft.com/office/drawing/2014/main" id="{051F91DB-23D9-43FB-819D-96EAC4D749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826E25-BAF1-9838-1272-4A38415CC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285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0976" y="2066544"/>
            <a:ext cx="5374494" cy="3788346"/>
          </a:xfrm>
        </p:spPr>
        <p:txBody>
          <a:bodyPr>
            <a:normAutofit fontScale="92500"/>
          </a:bodyPr>
          <a:lstStyle/>
          <a:p>
            <a:r>
              <a:rPr lang="zh-CN" altLang="en-US" sz="3200" dirty="0"/>
              <a:t>中美被试观看一系列鱼群运动的动画，其中一条蓝色的鱼和其余的鱼发生了不同的互动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美国被试更多地将蓝鱼的行动归结为内部因素，中国被试则更多地蓝鱼的行动归结为外部因素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42" y="365760"/>
            <a:ext cx="4116487" cy="2788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554" y="3368894"/>
            <a:ext cx="4193864" cy="27889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AD93D1D-4E2E-97CC-D243-A0A0AC519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18" y="365760"/>
            <a:ext cx="6586491" cy="1676603"/>
          </a:xfrm>
        </p:spPr>
        <p:txBody>
          <a:bodyPr>
            <a:normAutofit/>
          </a:bodyPr>
          <a:lstStyle/>
          <a:p>
            <a:r>
              <a:rPr lang="zh-CN" altLang="en-US" sz="3700" dirty="0"/>
              <a:t>思维与归因</a:t>
            </a:r>
            <a:r>
              <a:rPr lang="en-US" altLang="zh-CN" sz="3700" dirty="0"/>
              <a:t>(Morris &amp; Peng, 1994)</a:t>
            </a:r>
            <a:endParaRPr lang="zh-CN" altLang="en-US" sz="37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892E0F-DE7B-66F4-62D3-9793B076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515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zh-CN" altLang="en-US" sz="3600"/>
              <a:t>卢刚事件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8931" y="1869440"/>
            <a:ext cx="3667036" cy="434848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dirty="0"/>
              <a:t>18</a:t>
            </a:r>
            <a:r>
              <a:rPr lang="zh-CN" altLang="en-US" sz="2400" dirty="0"/>
              <a:t>岁考入北大物理系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1985</a:t>
            </a:r>
            <a:r>
              <a:rPr lang="zh-CN" altLang="en-US" sz="2400" dirty="0"/>
              <a:t>年公费留美，就读于爱荷华大学物理与天文系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1991</a:t>
            </a:r>
            <a:r>
              <a:rPr lang="zh-CN" altLang="en-US" sz="2400" dirty="0"/>
              <a:t>年答辩通过获博士学位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1991</a:t>
            </a:r>
            <a:r>
              <a:rPr lang="zh-CN" altLang="en-US" sz="2400" dirty="0"/>
              <a:t>年</a:t>
            </a:r>
            <a:r>
              <a:rPr lang="en-US" altLang="zh-CN" sz="2400" dirty="0"/>
              <a:t>11</a:t>
            </a:r>
            <a:r>
              <a:rPr lang="zh-CN" altLang="en-US" sz="2400" dirty="0"/>
              <a:t>月</a:t>
            </a:r>
            <a:r>
              <a:rPr lang="en-US" altLang="zh-CN" sz="2400" dirty="0"/>
              <a:t>1</a:t>
            </a:r>
            <a:r>
              <a:rPr lang="zh-CN" altLang="en-US" sz="2400" dirty="0"/>
              <a:t>日下午，卢刚进入爱荷华大学物理系大楼，枪击六人（ 包括其博士导师和同门的中国留学生），然后自尽</a:t>
            </a:r>
          </a:p>
        </p:txBody>
      </p:sp>
      <p:pic>
        <p:nvPicPr>
          <p:cNvPr id="3074" name="Picture 2" descr="https://ss0.bdstatic.com/94oJfD_bAAcT8t7mm9GUKT-xh_/timg?image&amp;quality=100&amp;size=b4000_4000&amp;sec=1459100727&amp;di=ff9e98b79be80909ff45f21179d607a7&amp;src=http://www.mrzs.net/uploads/allimg/150711/1-150G11G204F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7" r="-1" b="4216"/>
          <a:stretch/>
        </p:blipFill>
        <p:spPr bwMode="auto">
          <a:xfrm>
            <a:off x="5276088" y="640082"/>
            <a:ext cx="6276250" cy="55778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846E05-0FAF-AE62-BEB6-67CBCA36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333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zh-CN" altLang="en-US" sz="3700" dirty="0"/>
              <a:t>中美报纸对于凶杀案件的归因</a:t>
            </a:r>
            <a:r>
              <a:rPr lang="en-US" altLang="zh-CN" sz="3700" dirty="0"/>
              <a:t>(Morris &amp; Peng, 1994, Study 2)</a:t>
            </a:r>
            <a:endParaRPr lang="zh-CN" altLang="en-US" sz="37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r>
              <a:rPr lang="zh-CN" altLang="en-US" sz="2200" dirty="0"/>
              <a:t>事件：卢刚案 </a:t>
            </a:r>
            <a:r>
              <a:rPr lang="en-US" altLang="zh-CN" sz="2200" dirty="0"/>
              <a:t>vs. Thomas </a:t>
            </a:r>
            <a:r>
              <a:rPr lang="en-US" altLang="zh-CN" sz="2200" dirty="0" err="1"/>
              <a:t>Mcllvane</a:t>
            </a:r>
            <a:r>
              <a:rPr lang="zh-CN" altLang="en-US" sz="2200" dirty="0"/>
              <a:t>案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dirty="0"/>
              <a:t>美国报纸做出的个人归因多于中国报纸，中国报纸做出的情境归因则多于美国报纸</a:t>
            </a:r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zh-CN" altLang="en-US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" t="1" r="-2" b="-1335"/>
          <a:stretch/>
        </p:blipFill>
        <p:spPr>
          <a:xfrm>
            <a:off x="8003032" y="152374"/>
            <a:ext cx="3738880" cy="6705626"/>
          </a:xfrm>
          <a:prstGeom prst="rect">
            <a:avLst/>
          </a:prstGeom>
          <a:effectLst/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3C5FBF-8C9F-B3F0-B18A-EAE9BAE2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386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/>
              <a:t>关联判断</a:t>
            </a:r>
            <a:r>
              <a:rPr lang="en-US" altLang="zh-CN" dirty="0"/>
              <a:t>(</a:t>
            </a:r>
            <a:r>
              <a:rPr lang="en-US" altLang="zh-CN" dirty="0">
                <a:effectLst/>
              </a:rPr>
              <a:t>Ji, Nisbett, &amp; </a:t>
            </a:r>
            <a:r>
              <a:rPr lang="en-US" altLang="zh-CN" dirty="0" err="1">
                <a:effectLst/>
              </a:rPr>
              <a:t>Su</a:t>
            </a:r>
            <a:r>
              <a:rPr lang="en-US" altLang="zh-CN" dirty="0"/>
              <a:t>, </a:t>
            </a:r>
            <a:r>
              <a:rPr lang="en-US" altLang="zh-CN" dirty="0">
                <a:effectLst/>
              </a:rPr>
              <a:t>2001)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6777"/>
            <a:ext cx="5015484" cy="366018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zh-CN" sz="2200" dirty="0"/>
              <a:t>中国大学生与美国大学生相比，更倾向于认为一对恋人</a:t>
            </a:r>
            <a:r>
              <a:rPr lang="zh-CN" altLang="en-US" sz="2200" dirty="0"/>
              <a:t>在毕业后</a:t>
            </a:r>
            <a:r>
              <a:rPr lang="zh-CN" altLang="zh-CN" sz="2200" dirty="0"/>
              <a:t>有可能分手，或是认为两个童年时关系不好的人有可能在长大后成为恋人</a:t>
            </a:r>
            <a:endParaRPr lang="en-US" altLang="zh-CN" sz="2200" dirty="0"/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373"/>
          <a:stretch/>
        </p:blipFill>
        <p:spPr bwMode="auto">
          <a:xfrm>
            <a:off x="6338316" y="2516777"/>
            <a:ext cx="5015484" cy="3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FD8591-8D44-BECB-D275-FB667F381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719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文化心理学的三大传统</a:t>
            </a:r>
            <a:r>
              <a:rPr lang="en-US" altLang="zh-CN" sz="3600" dirty="0"/>
              <a:t>(Peng, Ames, &amp; Knowles, 2001)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4240695" y="1362890"/>
            <a:ext cx="3419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规范与价值观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240695" y="1947665"/>
            <a:ext cx="3419062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个人主义</a:t>
            </a:r>
            <a:r>
              <a:rPr lang="en-US" altLang="zh-CN" sz="3200" dirty="0"/>
              <a:t>/</a:t>
            </a:r>
            <a:br>
              <a:rPr lang="en-US" altLang="zh-CN" sz="3200" dirty="0"/>
            </a:br>
            <a:r>
              <a:rPr lang="zh-CN" altLang="en-US" sz="3200" dirty="0"/>
              <a:t>集体主义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30625" y="4380702"/>
            <a:ext cx="3419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自我结构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78225" y="4981423"/>
            <a:ext cx="3723862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独立型</a:t>
            </a:r>
            <a:r>
              <a:rPr lang="en-US" altLang="zh-CN" sz="3200" dirty="0"/>
              <a:t>/</a:t>
            </a:r>
          </a:p>
          <a:p>
            <a:pPr algn="ctr"/>
            <a:r>
              <a:rPr lang="en-US" altLang="zh-CN" sz="3200" dirty="0"/>
              <a:t> </a:t>
            </a:r>
            <a:r>
              <a:rPr lang="zh-CN" altLang="en-US" sz="3200" dirty="0"/>
              <a:t>互依型自我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28451" y="4401669"/>
            <a:ext cx="357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认知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28451" y="4981423"/>
            <a:ext cx="3578088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整体性</a:t>
            </a:r>
            <a:r>
              <a:rPr lang="en-US" altLang="zh-CN" sz="3200" dirty="0"/>
              <a:t>/</a:t>
            </a:r>
            <a:r>
              <a:rPr lang="zh-CN" altLang="en-US" sz="3200" dirty="0"/>
              <a:t>分析性</a:t>
            </a:r>
            <a:endParaRPr lang="en-US" altLang="zh-CN" sz="3200" dirty="0"/>
          </a:p>
          <a:p>
            <a:pPr algn="ctr"/>
            <a:r>
              <a:rPr lang="zh-CN" altLang="en-US" sz="3200" dirty="0"/>
              <a:t>思维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4D879637-B59B-02A6-E66D-CE7072F6E7EB}"/>
              </a:ext>
            </a:extLst>
          </p:cNvPr>
          <p:cNvSpPr/>
          <p:nvPr/>
        </p:nvSpPr>
        <p:spPr>
          <a:xfrm rot="8100000">
            <a:off x="4843947" y="4587947"/>
            <a:ext cx="395926" cy="311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95801304-C090-8B87-B0FB-88B283F82424}"/>
              </a:ext>
            </a:extLst>
          </p:cNvPr>
          <p:cNvSpPr/>
          <p:nvPr/>
        </p:nvSpPr>
        <p:spPr>
          <a:xfrm rot="2700000">
            <a:off x="6978087" y="4589214"/>
            <a:ext cx="395926" cy="311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2740B3CB-B2E8-4742-A4A1-E0FDD16A15AD}"/>
              </a:ext>
            </a:extLst>
          </p:cNvPr>
          <p:cNvSpPr/>
          <p:nvPr/>
        </p:nvSpPr>
        <p:spPr>
          <a:xfrm rot="16200000">
            <a:off x="5898037" y="3207734"/>
            <a:ext cx="395926" cy="311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6794519-CD59-E89A-6F96-2B1BC9C2AC2F}"/>
              </a:ext>
            </a:extLst>
          </p:cNvPr>
          <p:cNvSpPr txBox="1"/>
          <p:nvPr/>
        </p:nvSpPr>
        <p:spPr>
          <a:xfrm>
            <a:off x="4130511" y="3818731"/>
            <a:ext cx="393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independence/interdependence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0B5DD1-8289-3DBD-1F5F-55E84B5FE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24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19D21-5FD4-622E-4A3F-155ABA9FA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007A85-6DC3-CBB7-87E2-B433CC616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什么是文化倾向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三种重要的文化倾向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文化倾向的生物学基础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603993-0499-025C-748D-0CA64372C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536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是什么造成文化差异？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1264920" y="4008120"/>
            <a:ext cx="7970520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9753600" y="3715732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文化倾向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64920" y="4300507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远端解释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528560" y="4263269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近端解释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794985" y="3201505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基因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917180" y="3201505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大脑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729740" y="3201505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演化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0CBC43-4751-97C3-BAD7-762F64629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434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4" t="24673" r="4082" b="44387"/>
          <a:stretch/>
        </p:blipFill>
        <p:spPr bwMode="auto">
          <a:xfrm>
            <a:off x="1213928" y="1485036"/>
            <a:ext cx="6373291" cy="2530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独立</a:t>
            </a:r>
            <a:r>
              <a:rPr lang="en-US" altLang="zh-CN" sz="4000" dirty="0"/>
              <a:t>-</a:t>
            </a:r>
            <a:r>
              <a:rPr lang="zh-CN" altLang="en-US" sz="4000" dirty="0"/>
              <a:t>互依自我结构的脑机制（</a:t>
            </a:r>
            <a:r>
              <a:rPr lang="en-US" altLang="zh-CN" sz="4000" dirty="0"/>
              <a:t>Zhu et al., 2007)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74556" y="4573172"/>
            <a:ext cx="5253675" cy="43513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中国被试想自己和想母亲时神经激活相似</a:t>
            </a:r>
            <a:endParaRPr lang="en-US" altLang="zh-CN" sz="2400" dirty="0"/>
          </a:p>
          <a:p>
            <a:r>
              <a:rPr lang="zh-CN" altLang="en-US" sz="2400" dirty="0"/>
              <a:t>西方被试想自己和想母亲时神经激活差异显著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A9701AD-0AEA-4F11-B466-315F20C28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2" t="55435" r="34760" b="13624"/>
          <a:stretch/>
        </p:blipFill>
        <p:spPr bwMode="auto">
          <a:xfrm>
            <a:off x="7366753" y="1554634"/>
            <a:ext cx="3120272" cy="2530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129503-50A8-522D-81E4-4DF9E9AD6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16" y="4373331"/>
            <a:ext cx="4559057" cy="173128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53DCFD-1C7E-C5BB-393D-BB4CF9ED6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27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独立</a:t>
            </a:r>
            <a:r>
              <a:rPr lang="en-US" altLang="zh-CN" sz="4000" dirty="0"/>
              <a:t>-</a:t>
            </a:r>
            <a:r>
              <a:rPr lang="zh-CN" altLang="en-US" sz="4000" dirty="0"/>
              <a:t>互依倾向的脑结构基础</a:t>
            </a:r>
            <a:r>
              <a:rPr lang="en-US" altLang="zh-CN" sz="4000" dirty="0"/>
              <a:t>(Wang et al., 2017)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1321" y="4682331"/>
            <a:ext cx="8858693" cy="4351338"/>
          </a:xfrm>
        </p:spPr>
        <p:txBody>
          <a:bodyPr/>
          <a:lstStyle/>
          <a:p>
            <a:r>
              <a:rPr lang="zh-CN" altLang="en-US" dirty="0"/>
              <a:t>独立（</a:t>
            </a:r>
            <a:r>
              <a:rPr lang="en-US" altLang="zh-CN" dirty="0"/>
              <a:t>vs. </a:t>
            </a:r>
            <a:r>
              <a:rPr lang="zh-CN" altLang="en-US" dirty="0"/>
              <a:t>互依）倾向与额叶灰质体积呈正相关</a:t>
            </a:r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57" y="2231715"/>
            <a:ext cx="4285343" cy="1976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136" y="2316854"/>
            <a:ext cx="6855373" cy="18909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BAC009-D2AF-AB07-DE6C-D8F1F88D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0435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文化倾向与基因（</a:t>
            </a:r>
            <a:r>
              <a:rPr lang="en-US" altLang="zh-CN" dirty="0"/>
              <a:t>Luo &amp; Han, 2014)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催产素受体基因（</a:t>
            </a:r>
            <a:r>
              <a:rPr lang="en-US" altLang="zh-CN" dirty="0"/>
              <a:t>OXTR rs53576</a:t>
            </a:r>
            <a:r>
              <a:rPr lang="zh-CN" altLang="en-US" dirty="0"/>
              <a:t>）与个人</a:t>
            </a:r>
            <a:r>
              <a:rPr lang="en-US" altLang="zh-CN" dirty="0"/>
              <a:t>-</a:t>
            </a:r>
            <a:r>
              <a:rPr lang="zh-CN" altLang="en-US" dirty="0"/>
              <a:t>集体主义文化维度存在相关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203117"/>
            <a:ext cx="6781800" cy="26670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0DC2B3-EE5D-DD9B-D89E-996E81CF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609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4360" y="1083452"/>
            <a:ext cx="11003280" cy="9320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zh-CN" altLang="en-US" sz="4800" dirty="0"/>
              <a:t>物质文化的例子：苹果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C6E1FB-2D08-4254-824C-052B513FA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371" y="2211772"/>
            <a:ext cx="3595719" cy="2879441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182210-51C0-F6BE-5836-8D1F345B9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7052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19D21-5FD4-622E-4A3F-155ABA9FA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文化倾向的生物学基础</a:t>
            </a:r>
            <a:r>
              <a:rPr lang="en-US" altLang="zh-CN" dirty="0"/>
              <a:t>-</a:t>
            </a:r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007A85-6DC3-CBB7-87E2-B433CC616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一个充满潜力的新领域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还有很长的路要走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16D8CD-FB1B-503B-836B-E35D2DCA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837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51265F-224C-132B-18FE-058A9DCA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DEB398-CD1B-3252-7DF6-CBBACE0D3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375581" cy="5032375"/>
          </a:xfrm>
        </p:spPr>
        <p:txBody>
          <a:bodyPr>
            <a:normAutofit lnSpcReduction="10000"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引论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</a:rPr>
              <a:t>研究方法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endParaRPr lang="en-US" altLang="zh-CN" sz="2000" b="1" dirty="0">
              <a:solidFill>
                <a:schemeClr val="accent1"/>
              </a:solidFill>
            </a:endParaRPr>
          </a:p>
          <a:p>
            <a:r>
              <a:rPr lang="zh-CN" altLang="en-US" sz="2000" b="1" dirty="0">
                <a:solidFill>
                  <a:srgbClr val="C00000"/>
                </a:solidFill>
              </a:rPr>
              <a:t>特质流派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zh-CN" altLang="en-US" sz="2000" b="1" dirty="0">
                <a:solidFill>
                  <a:srgbClr val="C00000"/>
                </a:solidFill>
              </a:rPr>
              <a:t>生物学流派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zh-CN" altLang="en-US" sz="2000" b="1" dirty="0">
                <a:solidFill>
                  <a:srgbClr val="C00000"/>
                </a:solidFill>
              </a:rPr>
              <a:t>精神分析流派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zh-CN" altLang="en-US" sz="2000" b="1" dirty="0">
                <a:solidFill>
                  <a:srgbClr val="C00000"/>
                </a:solidFill>
              </a:rPr>
              <a:t>学习流派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zh-CN" altLang="en-US" sz="2000" b="1" dirty="0">
                <a:solidFill>
                  <a:srgbClr val="C00000"/>
                </a:solidFill>
              </a:rPr>
              <a:t>人本主义流派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人格过程</a:t>
            </a:r>
            <a:endParaRPr lang="en-US" altLang="zh-CN" sz="20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人格障碍</a:t>
            </a:r>
            <a:endParaRPr lang="en-US" altLang="zh-CN" sz="20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自我</a:t>
            </a:r>
            <a:endParaRPr lang="en-US" altLang="zh-CN" sz="20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文化倾向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73D5865-AC14-9983-AFCE-7CBC60AC12A2}"/>
              </a:ext>
            </a:extLst>
          </p:cNvPr>
          <p:cNvSpPr txBox="1">
            <a:spLocks/>
          </p:cNvSpPr>
          <p:nvPr/>
        </p:nvSpPr>
        <p:spPr>
          <a:xfrm>
            <a:off x="4235777" y="1346978"/>
            <a:ext cx="7118023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期末安排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人格分析小论文（</a:t>
            </a:r>
            <a:r>
              <a:rPr lang="en-US" altLang="zh-CN" dirty="0"/>
              <a:t>35%</a:t>
            </a:r>
            <a:r>
              <a:rPr lang="zh-CN" altLang="en-US" dirty="0"/>
              <a:t>）：基于课堂所学知识，分析你自己或某个熟人的人格特点，</a:t>
            </a:r>
            <a:r>
              <a:rPr lang="en-US" altLang="zh-CN" dirty="0"/>
              <a:t>3000</a:t>
            </a:r>
            <a:r>
              <a:rPr lang="zh-CN" altLang="en-US" dirty="0"/>
              <a:t>字以下，第</a:t>
            </a:r>
            <a:r>
              <a:rPr lang="en-US" altLang="zh-CN" dirty="0"/>
              <a:t>17</a:t>
            </a:r>
            <a:r>
              <a:rPr lang="zh-CN" altLang="en-US" dirty="0"/>
              <a:t>周周日</a:t>
            </a:r>
            <a:r>
              <a:rPr lang="en-US" altLang="zh-CN" dirty="0"/>
              <a:t>(6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日）晚</a:t>
            </a:r>
            <a:r>
              <a:rPr lang="en-US" altLang="zh-CN" dirty="0"/>
              <a:t>12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前网络学堂提交</a:t>
            </a:r>
            <a:r>
              <a:rPr lang="zh-CN" altLang="en-US" b="1" dirty="0">
                <a:solidFill>
                  <a:srgbClr val="FF0000"/>
                </a:solidFill>
              </a:rPr>
              <a:t>（毕业班同学请在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zh-CN" altLang="en-US" b="1" dirty="0">
                <a:solidFill>
                  <a:srgbClr val="FF0000"/>
                </a:solidFill>
              </a:rPr>
              <a:t>月</a:t>
            </a:r>
            <a:r>
              <a:rPr lang="en-US" altLang="zh-CN" b="1" dirty="0">
                <a:solidFill>
                  <a:srgbClr val="FF0000"/>
                </a:solidFill>
              </a:rPr>
              <a:t>13</a:t>
            </a:r>
            <a:r>
              <a:rPr lang="zh-CN" altLang="en-US" b="1" dirty="0">
                <a:solidFill>
                  <a:srgbClr val="FF0000"/>
                </a:solidFill>
              </a:rPr>
              <a:t>日晚</a:t>
            </a:r>
            <a:r>
              <a:rPr lang="en-US" altLang="zh-CN" b="1" dirty="0">
                <a:solidFill>
                  <a:srgbClr val="FF0000"/>
                </a:solidFill>
              </a:rPr>
              <a:t>12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b="1" dirty="0">
                <a:solidFill>
                  <a:srgbClr val="FF0000"/>
                </a:solidFill>
              </a:rPr>
              <a:t>00</a:t>
            </a:r>
            <a:r>
              <a:rPr lang="zh-CN" altLang="en-US" b="1" dirty="0">
                <a:solidFill>
                  <a:srgbClr val="FF0000"/>
                </a:solidFill>
              </a:rPr>
              <a:t>前提交）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期末二选一（</a:t>
            </a:r>
            <a:r>
              <a:rPr lang="en-US" altLang="zh-CN" dirty="0"/>
              <a:t>50%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/>
            <a:r>
              <a:rPr lang="zh-CN" altLang="en-US" sz="2800" dirty="0"/>
              <a:t>期末闭卷考试，第</a:t>
            </a:r>
            <a:r>
              <a:rPr lang="en-US" altLang="zh-CN" sz="2800" dirty="0"/>
              <a:t>16</a:t>
            </a:r>
            <a:r>
              <a:rPr lang="zh-CN" altLang="en-US" sz="2800" dirty="0"/>
              <a:t>周随堂考（</a:t>
            </a:r>
            <a:r>
              <a:rPr lang="en-US" altLang="zh-CN" sz="2800" dirty="0"/>
              <a:t>6</a:t>
            </a:r>
            <a:r>
              <a:rPr lang="zh-CN" altLang="en-US" sz="2800" dirty="0"/>
              <a:t>月</a:t>
            </a:r>
            <a:r>
              <a:rPr lang="en-US" altLang="zh-CN" sz="2800" dirty="0"/>
              <a:t>3</a:t>
            </a:r>
            <a:r>
              <a:rPr lang="zh-CN" altLang="en-US" sz="2800" dirty="0"/>
              <a:t>日）</a:t>
            </a:r>
            <a:endParaRPr lang="en-US" altLang="zh-CN" sz="2800" dirty="0"/>
          </a:p>
          <a:p>
            <a:pPr lvl="1"/>
            <a:r>
              <a:rPr lang="zh-CN" altLang="en-US" dirty="0"/>
              <a:t>大作业：一项与人格心理学相关的研究设计，第</a:t>
            </a:r>
            <a:r>
              <a:rPr lang="en-US" altLang="zh-CN" dirty="0"/>
              <a:t>17</a:t>
            </a:r>
            <a:r>
              <a:rPr lang="zh-CN" altLang="en-US" dirty="0"/>
              <a:t>周周日</a:t>
            </a:r>
            <a:r>
              <a:rPr lang="en-US" altLang="zh-CN" dirty="0"/>
              <a:t>(6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日）晚</a:t>
            </a:r>
            <a:r>
              <a:rPr lang="en-US" altLang="zh-CN" dirty="0"/>
              <a:t>12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前网络学堂提交</a:t>
            </a:r>
            <a:r>
              <a:rPr lang="zh-CN" altLang="en-US" b="1" dirty="0">
                <a:solidFill>
                  <a:srgbClr val="FF0000"/>
                </a:solidFill>
              </a:rPr>
              <a:t>（毕业班同学请在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zh-CN" altLang="en-US" b="1" dirty="0">
                <a:solidFill>
                  <a:srgbClr val="FF0000"/>
                </a:solidFill>
              </a:rPr>
              <a:t>月</a:t>
            </a:r>
            <a:r>
              <a:rPr lang="en-US" altLang="zh-CN" b="1" dirty="0">
                <a:solidFill>
                  <a:srgbClr val="FF0000"/>
                </a:solidFill>
              </a:rPr>
              <a:t>13</a:t>
            </a:r>
            <a:r>
              <a:rPr lang="zh-CN" altLang="en-US" b="1" dirty="0">
                <a:solidFill>
                  <a:srgbClr val="FF0000"/>
                </a:solidFill>
              </a:rPr>
              <a:t>日晚</a:t>
            </a:r>
            <a:r>
              <a:rPr lang="en-US" altLang="zh-CN" b="1" dirty="0">
                <a:solidFill>
                  <a:srgbClr val="FF0000"/>
                </a:solidFill>
              </a:rPr>
              <a:t>12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b="1" dirty="0">
                <a:solidFill>
                  <a:srgbClr val="FF0000"/>
                </a:solidFill>
              </a:rPr>
              <a:t>00</a:t>
            </a:r>
            <a:r>
              <a:rPr lang="zh-CN" altLang="en-US" b="1" dirty="0">
                <a:solidFill>
                  <a:srgbClr val="FF0000"/>
                </a:solidFill>
              </a:rPr>
              <a:t>前提交）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BEE13D-7669-4699-7721-67F3064D7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49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E353A-66A9-FEF6-872F-E71C0F853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物质文化的例子：狩猎</a:t>
            </a:r>
            <a:r>
              <a:rPr lang="en-US" altLang="zh-CN" dirty="0"/>
              <a:t>-</a:t>
            </a:r>
            <a:r>
              <a:rPr lang="zh-CN" altLang="en-US" dirty="0"/>
              <a:t>采集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85945F-26B5-BBBB-9C5E-BDC96D8C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1FACB8-A186-7AB9-AD08-5D087B90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190" y="1825625"/>
            <a:ext cx="6096000" cy="360997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630C64-8F09-D695-D37C-7FD5A1A5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324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4025D-50A8-4EA7-9B29-A0E375B82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4700" cy="1325563"/>
          </a:xfrm>
        </p:spPr>
        <p:txBody>
          <a:bodyPr/>
          <a:lstStyle/>
          <a:p>
            <a:r>
              <a:rPr lang="zh-CN" altLang="en-US" dirty="0"/>
              <a:t>物质文化的例子：大米理论（</a:t>
            </a:r>
            <a:r>
              <a:rPr lang="en-US" altLang="zh-CN" dirty="0"/>
              <a:t>rice theory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F43C29-B005-44D5-89E1-DC464AD8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514849" cy="4351338"/>
          </a:xfrm>
        </p:spPr>
        <p:txBody>
          <a:bodyPr/>
          <a:lstStyle/>
          <a:p>
            <a:r>
              <a:rPr lang="en-US" altLang="zh-CN" dirty="0" err="1"/>
              <a:t>Talhelm</a:t>
            </a:r>
            <a:r>
              <a:rPr lang="en-US" altLang="zh-CN" dirty="0"/>
              <a:t> et al. (2014) </a:t>
            </a:r>
            <a:r>
              <a:rPr lang="zh-CN" altLang="en-US" dirty="0"/>
              <a:t>在</a:t>
            </a:r>
            <a:r>
              <a:rPr lang="en-US" altLang="zh-CN" i="1" dirty="0"/>
              <a:t>Science</a:t>
            </a:r>
            <a:r>
              <a:rPr lang="zh-CN" altLang="en-US" dirty="0"/>
              <a:t>上发表论文，发现中国各地的水稻稻田比例可以预测个人主义</a:t>
            </a:r>
            <a:r>
              <a:rPr lang="en-US" altLang="zh-CN" dirty="0"/>
              <a:t>-</a:t>
            </a:r>
            <a:r>
              <a:rPr lang="zh-CN" altLang="en-US" dirty="0"/>
              <a:t>集体主义的文化倾向</a:t>
            </a:r>
          </a:p>
        </p:txBody>
      </p:sp>
      <p:pic>
        <p:nvPicPr>
          <p:cNvPr id="4" name="Picture 2" descr="http://3.im.guokr.com/WJ0lYoMPVcvuGELPZE1O7EgQjaYnioTGfzlBlgoEnaUaAwAA_gIAAFBO.png?imageView2/1/w/640/h/617">
            <a:extLst>
              <a:ext uri="{FF2B5EF4-FFF2-40B4-BE49-F238E27FC236}">
                <a16:creationId xmlns:a16="http://schemas.microsoft.com/office/drawing/2014/main" id="{D162A773-1E97-406A-BC68-DB186B32F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13" y="1626047"/>
            <a:ext cx="5048249" cy="486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2D742C-DDD8-818A-9B61-95A4F947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924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400" dirty="0"/>
              <a:t>社会文化的例子：亲属称谓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5EE3CD9-EC3B-7272-11FF-E2814B81FE77}"/>
              </a:ext>
            </a:extLst>
          </p:cNvPr>
          <p:cNvGrpSpPr/>
          <p:nvPr/>
        </p:nvGrpSpPr>
        <p:grpSpPr>
          <a:xfrm>
            <a:off x="463657" y="2002869"/>
            <a:ext cx="11437333" cy="3997637"/>
            <a:chOff x="463657" y="2002869"/>
            <a:chExt cx="11437333" cy="3997637"/>
          </a:xfrm>
        </p:grpSpPr>
        <p:pic>
          <p:nvPicPr>
            <p:cNvPr id="3076" name="Picture 4" descr="http://www.ibloglife.com/wp-content/uploads/2009/12/qinqichenweibiao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3657" y="2002869"/>
              <a:ext cx="5191736" cy="399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http://www.d.umn.edu/cla/faculty/troufs/anth1604/images/Kinship_Eskimo_English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445073" y="2743423"/>
              <a:ext cx="5455917" cy="2516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74D0A4-2574-204F-84DA-913A24726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3C356-9B13-4C38-BE67-8A18824FE7D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36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4337</Words>
  <Application>Microsoft Office PowerPoint</Application>
  <PresentationFormat>Widescreen</PresentationFormat>
  <Paragraphs>374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等线</vt:lpstr>
      <vt:lpstr>等线 Light</vt:lpstr>
      <vt:lpstr>Arial</vt:lpstr>
      <vt:lpstr>Times New Roman</vt:lpstr>
      <vt:lpstr>Office 主题​​</vt:lpstr>
      <vt:lpstr>PowerPoint Presentation</vt:lpstr>
      <vt:lpstr>PowerPoint Presentation</vt:lpstr>
      <vt:lpstr>目录</vt:lpstr>
      <vt:lpstr>什么是文化（culture）</vt:lpstr>
      <vt:lpstr>文化的范畴（Chiu &amp; Hong, 2010）</vt:lpstr>
      <vt:lpstr>物质文化的例子：苹果</vt:lpstr>
      <vt:lpstr>物质文化的例子：狩猎-采集</vt:lpstr>
      <vt:lpstr>物质文化的例子：大米理论（rice theory）</vt:lpstr>
      <vt:lpstr>社会文化的例子：亲属称谓</vt:lpstr>
      <vt:lpstr>主观文化的例子：哲学</vt:lpstr>
      <vt:lpstr>主观文化的例子：宗教</vt:lpstr>
      <vt:lpstr>文化元素之间的关系</vt:lpstr>
      <vt:lpstr>练习：对比北大和清华的文化</vt:lpstr>
      <vt:lpstr>跨文化心理学 （Cross-cultural Psychology）</vt:lpstr>
      <vt:lpstr>文化倾向作为一种人格特质</vt:lpstr>
      <vt:lpstr>目录</vt:lpstr>
      <vt:lpstr>文化心理学的三大传统(Peng, Ames, &amp; Knowles, 2001)</vt:lpstr>
      <vt:lpstr>文化维度理论的诞生</vt:lpstr>
      <vt:lpstr>霍夫斯泰德的文化维度模型（Hofstede, 1980）</vt:lpstr>
      <vt:lpstr>维度1：权力距离（Power Distance）</vt:lpstr>
      <vt:lpstr>维度2：不确定性规避（Uncertainty Avoidance）</vt:lpstr>
      <vt:lpstr>维度3：个人主义-集体主义（Individualism vs. Collectivism）</vt:lpstr>
      <vt:lpstr>维度4：男性化-女性化（ Masculinity vs. Femininity ）</vt:lpstr>
      <vt:lpstr>文化维度理论的扩展</vt:lpstr>
      <vt:lpstr>维度5：长期-短期取向（Long Term vs. Short Term Orientation）</vt:lpstr>
      <vt:lpstr>维度6：放任/约束（Indulgence vs. Restraint）</vt:lpstr>
      <vt:lpstr>练习：画出中国、美国、日本的文化维度分布</vt:lpstr>
      <vt:lpstr>练习：画出中国、美国、日本的文化维度分布</vt:lpstr>
      <vt:lpstr>从国家水平 走向个人水平</vt:lpstr>
      <vt:lpstr>Triandis的水平-垂直个人-集体主义模型</vt:lpstr>
      <vt:lpstr>PowerPoint Presentation</vt:lpstr>
      <vt:lpstr>中国人真的是集体主义吗？</vt:lpstr>
      <vt:lpstr>文化心理学的三大传统(Peng, Ames, &amp; Knowles, 2001)</vt:lpstr>
      <vt:lpstr>Markus &amp; Kitayama（1991）</vt:lpstr>
      <vt:lpstr>测试你的文化自我类型</vt:lpstr>
      <vt:lpstr>独立型/互依型自我结构</vt:lpstr>
      <vt:lpstr>自我结构的影响：个人选择</vt:lpstr>
      <vt:lpstr>自我结构的影响：自我参照效应</vt:lpstr>
      <vt:lpstr>独立-互依自我结构的脑机制（Zhu et al., 2007)</vt:lpstr>
      <vt:lpstr>文化心理学的三大传统(Peng, Ames, &amp; Knowles, 2001)</vt:lpstr>
      <vt:lpstr>辩证思维</vt:lpstr>
      <vt:lpstr>东方文化的辩证思维</vt:lpstr>
      <vt:lpstr>整体性思维与分析性思维(Nisbett, Peng, Choi &amp; Norenzayan,  2001)</vt:lpstr>
      <vt:lpstr>中国与古希腊的思维传统差异（Nisbett, Peng, Choi &amp; Norenzayan, 2001）</vt:lpstr>
      <vt:lpstr>Masuda &amp; Nisbett (2001)</vt:lpstr>
      <vt:lpstr>变化视盲（change blindness）</vt:lpstr>
      <vt:lpstr>Masuda &amp; Nisbett, 2006</vt:lpstr>
      <vt:lpstr>面孔知觉（Blais et al., 2013）</vt:lpstr>
      <vt:lpstr>审美偏好（Masuda et al., 2008)</vt:lpstr>
      <vt:lpstr>思维与归因(Morris &amp; Peng, 1994)</vt:lpstr>
      <vt:lpstr>卢刚事件</vt:lpstr>
      <vt:lpstr>中美报纸对于凶杀案件的归因(Morris &amp; Peng, 1994, Study 2)</vt:lpstr>
      <vt:lpstr>关联判断(Ji, Nisbett, &amp; Su, 2001)</vt:lpstr>
      <vt:lpstr>文化心理学的三大传统(Peng, Ames, &amp; Knowles, 2001)</vt:lpstr>
      <vt:lpstr>目录</vt:lpstr>
      <vt:lpstr>是什么造成文化差异？</vt:lpstr>
      <vt:lpstr>独立-互依自我结构的脑机制（Zhu et al., 2007)</vt:lpstr>
      <vt:lpstr>独立-互依倾向的脑结构基础(Wang et al., 2017)</vt:lpstr>
      <vt:lpstr>文化倾向与基因（Luo &amp; Han, 2014)</vt:lpstr>
      <vt:lpstr>文化倾向的生物学基础-总结</vt:lpstr>
      <vt:lpstr>课程总结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Luke</dc:creator>
  <cp:lastModifiedBy>Luke Wang</cp:lastModifiedBy>
  <cp:revision>2</cp:revision>
  <dcterms:created xsi:type="dcterms:W3CDTF">2020-06-02T06:12:21Z</dcterms:created>
  <dcterms:modified xsi:type="dcterms:W3CDTF">2025-05-27T08:22:52Z</dcterms:modified>
</cp:coreProperties>
</file>